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0"/>
  </p:notesMasterIdLst>
  <p:sldIdLst>
    <p:sldId id="256" r:id="rId2"/>
    <p:sldId id="257" r:id="rId3"/>
    <p:sldId id="264" r:id="rId4"/>
    <p:sldId id="262" r:id="rId5"/>
    <p:sldId id="402" r:id="rId6"/>
    <p:sldId id="289" r:id="rId7"/>
    <p:sldId id="290" r:id="rId8"/>
    <p:sldId id="381" r:id="rId9"/>
    <p:sldId id="382" r:id="rId10"/>
    <p:sldId id="272" r:id="rId11"/>
    <p:sldId id="274" r:id="rId12"/>
    <p:sldId id="273" r:id="rId13"/>
    <p:sldId id="276" r:id="rId14"/>
    <p:sldId id="277" r:id="rId15"/>
    <p:sldId id="383" r:id="rId16"/>
    <p:sldId id="278" r:id="rId17"/>
    <p:sldId id="279" r:id="rId18"/>
    <p:sldId id="280" r:id="rId19"/>
    <p:sldId id="281" r:id="rId20"/>
    <p:sldId id="282" r:id="rId21"/>
    <p:sldId id="283" r:id="rId22"/>
    <p:sldId id="384" r:id="rId23"/>
    <p:sldId id="285" r:id="rId24"/>
    <p:sldId id="268" r:id="rId25"/>
    <p:sldId id="261" r:id="rId26"/>
    <p:sldId id="284" r:id="rId27"/>
    <p:sldId id="394" r:id="rId28"/>
    <p:sldId id="386" r:id="rId29"/>
    <p:sldId id="387" r:id="rId30"/>
    <p:sldId id="388" r:id="rId31"/>
    <p:sldId id="396" r:id="rId32"/>
    <p:sldId id="328" r:id="rId33"/>
    <p:sldId id="397" r:id="rId34"/>
    <p:sldId id="389" r:id="rId35"/>
    <p:sldId id="390" r:id="rId36"/>
    <p:sldId id="398" r:id="rId37"/>
    <p:sldId id="399" r:id="rId38"/>
    <p:sldId id="391" r:id="rId39"/>
    <p:sldId id="329" r:id="rId40"/>
    <p:sldId id="287" r:id="rId41"/>
    <p:sldId id="392" r:id="rId42"/>
    <p:sldId id="400" r:id="rId43"/>
    <p:sldId id="401" r:id="rId44"/>
    <p:sldId id="393" r:id="rId45"/>
    <p:sldId id="395" r:id="rId46"/>
    <p:sldId id="286" r:id="rId47"/>
    <p:sldId id="325" r:id="rId48"/>
    <p:sldId id="327" r:id="rId49"/>
  </p:sldIdLst>
  <p:sldSz cx="10077450" cy="7562850"/>
  <p:notesSz cx="7772400" cy="10058400"/>
  <p:defaultTextStyle>
    <a:defPPr>
      <a:defRPr lang="en-US"/>
    </a:defPPr>
    <a:lvl1pPr algn="l" defTabSz="457200"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1pPr>
    <a:lvl2pPr marL="431800" indent="-215900" algn="l" defTabSz="457200"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2pPr>
    <a:lvl3pPr marL="647700" indent="-215900" algn="l" defTabSz="457200"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3pPr>
    <a:lvl4pPr marL="863600" indent="-215900" algn="l" defTabSz="457200"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4pPr>
    <a:lvl5pPr marL="1079500" indent="-215900" algn="l" defTabSz="457200"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5pPr>
    <a:lvl6pPr marL="2286000" algn="l" defTabSz="457200" rtl="0" eaLnBrk="1" latinLnBrk="0" hangingPunct="1">
      <a:defRPr kern="1200">
        <a:solidFill>
          <a:schemeClr val="tx1"/>
        </a:solidFill>
        <a:latin typeface="Arial" pitchFamily="-111" charset="0"/>
        <a:ea typeface="+mn-ea"/>
        <a:cs typeface="+mn-cs"/>
      </a:defRPr>
    </a:lvl6pPr>
    <a:lvl7pPr marL="2743200" algn="l" defTabSz="457200" rtl="0" eaLnBrk="1" latinLnBrk="0" hangingPunct="1">
      <a:defRPr kern="1200">
        <a:solidFill>
          <a:schemeClr val="tx1"/>
        </a:solidFill>
        <a:latin typeface="Arial" pitchFamily="-111" charset="0"/>
        <a:ea typeface="+mn-ea"/>
        <a:cs typeface="+mn-cs"/>
      </a:defRPr>
    </a:lvl7pPr>
    <a:lvl8pPr marL="3200400" algn="l" defTabSz="457200" rtl="0" eaLnBrk="1" latinLnBrk="0" hangingPunct="1">
      <a:defRPr kern="1200">
        <a:solidFill>
          <a:schemeClr val="tx1"/>
        </a:solidFill>
        <a:latin typeface="Arial" pitchFamily="-111" charset="0"/>
        <a:ea typeface="+mn-ea"/>
        <a:cs typeface="+mn-cs"/>
      </a:defRPr>
    </a:lvl8pPr>
    <a:lvl9pPr marL="3657600" algn="l" defTabSz="457200" rtl="0" eaLnBrk="1" latinLnBrk="0" hangingPunct="1">
      <a:defRPr kern="1200">
        <a:solidFill>
          <a:schemeClr val="tx1"/>
        </a:solidFill>
        <a:latin typeface="Arial" pitchFamily="-111" charset="0"/>
        <a:ea typeface="+mn-ea"/>
        <a:cs typeface="+mn-cs"/>
      </a:defRPr>
    </a:lvl9pPr>
  </p:defaultTextStyle>
  <p:extLst>
    <p:ext uri="{EFAFB233-063F-42B5-8137-9DF3F51BA10A}">
      <p15:sldGuideLst xmlns:p15="http://schemas.microsoft.com/office/powerpoint/2012/main">
        <p15:guide id="1" orient="horz" pos="2382">
          <p15:clr>
            <a:srgbClr val="A4A3A4"/>
          </p15:clr>
        </p15:guide>
        <p15:guide id="2" pos="317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44" autoAdjust="0"/>
    <p:restoredTop sz="90929"/>
  </p:normalViewPr>
  <p:slideViewPr>
    <p:cSldViewPr>
      <p:cViewPr varScale="1">
        <p:scale>
          <a:sx n="134" d="100"/>
          <a:sy n="134" d="100"/>
        </p:scale>
        <p:origin x="1680" y="192"/>
      </p:cViewPr>
      <p:guideLst>
        <p:guide orient="horz" pos="2382"/>
        <p:guide pos="31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6"/>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1371600" y="763588"/>
            <a:ext cx="5027613" cy="3770312"/>
          </a:xfrm>
          <a:prstGeom prst="rect">
            <a:avLst/>
          </a:prstGeom>
          <a:noFill/>
          <a:ln w="9525">
            <a:noFill/>
            <a:round/>
            <a:headEnd/>
            <a:tailEnd/>
          </a:ln>
          <a:effectLst/>
        </p:spPr>
      </p:sp>
      <p:sp>
        <p:nvSpPr>
          <p:cNvPr id="2050" name="Rectangle 2"/>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a:p>
        </p:txBody>
      </p:sp>
      <p:sp>
        <p:nvSpPr>
          <p:cNvPr id="2051" name="Rectangle 3"/>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2" name="Rectangle 4"/>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3" name="Rectangle 5"/>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4" name="Rectangle 6"/>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fld id="{47050F4D-C8E8-3F4B-A05D-07E398CC0A55}" type="slidenum">
              <a:rPr lang="en-US"/>
              <a:pPr/>
              <a:t>‹#›</a:t>
            </a:fld>
            <a:endParaRPr lang="en-US"/>
          </a:p>
        </p:txBody>
      </p:sp>
    </p:spTree>
    <p:extLst>
      <p:ext uri="{BB962C8B-B14F-4D97-AF65-F5344CB8AC3E}">
        <p14:creationId xmlns:p14="http://schemas.microsoft.com/office/powerpoint/2010/main" val="2058372360"/>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777241" y="4777740"/>
            <a:ext cx="6217919" cy="4526280"/>
          </a:xfrm>
          <a:prstGeom prst="rect">
            <a:avLst/>
          </a:prstGeom>
        </p:spPr>
        <p:txBody>
          <a:bodyPr lIns="101866" tIns="101866" rIns="101866" bIns="101866" anchor="ctr" anchorCtr="0">
            <a:noAutofit/>
          </a:bodyPr>
          <a:lstStyle/>
          <a:p>
            <a:pPr>
              <a:spcBef>
                <a:spcPts val="0"/>
              </a:spcBef>
            </a:pPr>
            <a:endParaRPr dirty="0"/>
          </a:p>
        </p:txBody>
      </p:sp>
      <p:sp>
        <p:nvSpPr>
          <p:cNvPr id="328" name="Shape 328"/>
          <p:cNvSpPr>
            <a:spLocks noGrp="1" noRot="1" noChangeAspect="1"/>
          </p:cNvSpPr>
          <p:nvPr>
            <p:ph type="sldImg" idx="2"/>
          </p:nvPr>
        </p:nvSpPr>
        <p:spPr>
          <a:xfrm>
            <a:off x="1373188" y="754063"/>
            <a:ext cx="5026025" cy="37719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1382713" y="762000"/>
            <a:ext cx="5006975" cy="3757613"/>
          </a:xfrm>
          <a:ln cap="flat"/>
          <a:extLst>
            <a:ext uri="{FAA26D3D-D897-4be2-8F04-BA451C77F1D7}">
              <ma14:placeholderFlag xmlns="" xmlns:ma14="http://schemas.microsoft.com/office/mac/drawingml/2011/main" val="1"/>
            </a:ext>
          </a:extLst>
        </p:spPr>
      </p:sp>
      <p:sp>
        <p:nvSpPr>
          <p:cNvPr id="31747" name="Rectangle 3"/>
          <p:cNvSpPr>
            <a:spLocks noGrp="1" noChangeArrowheads="1"/>
          </p:cNvSpPr>
          <p:nvPr>
            <p:ph type="body" idx="1"/>
          </p:nvPr>
        </p:nvSpPr>
        <p:spPr>
          <a:ln/>
        </p:spPr>
        <p:txBody>
          <a:bodyPr/>
          <a:lstStyle/>
          <a:p>
            <a:pPr>
              <a:defRPr/>
            </a:pPr>
            <a:endParaRPr lang="en-US" dirty="0">
              <a:cs typeface="+mn-cs"/>
            </a:endParaRPr>
          </a:p>
        </p:txBody>
      </p:sp>
    </p:spTree>
    <p:extLst>
      <p:ext uri="{BB962C8B-B14F-4D97-AF65-F5344CB8AC3E}">
        <p14:creationId xmlns:p14="http://schemas.microsoft.com/office/powerpoint/2010/main" val="1651243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382713" y="762000"/>
            <a:ext cx="5006975" cy="3757613"/>
          </a:xfrm>
          <a:ln cap="flat"/>
        </p:spPr>
      </p:sp>
      <p:sp>
        <p:nvSpPr>
          <p:cNvPr id="87043"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813157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382713" y="762000"/>
            <a:ext cx="5006975" cy="3757613"/>
          </a:xfrm>
          <a:ln cap="flat"/>
        </p:spPr>
      </p:sp>
      <p:sp>
        <p:nvSpPr>
          <p:cNvPr id="91139" name="Rectangle 3"/>
          <p:cNvSpPr>
            <a:spLocks noGrp="1" noChangeArrowheads="1"/>
          </p:cNvSpPr>
          <p:nvPr>
            <p:ph type="body" idx="1"/>
          </p:nvPr>
        </p:nvSpPr>
        <p:spPr>
          <a:noFill/>
          <a:ln w="9525"/>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3970898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9500"/>
            <a:ext cx="8566150" cy="1620838"/>
          </a:xfrm>
        </p:spPr>
        <p:txBody>
          <a:bodyPr/>
          <a:lstStyle/>
          <a:p>
            <a:r>
              <a:rPr lang="en-US"/>
              <a:t>Click to edit Master title style</a:t>
            </a:r>
          </a:p>
        </p:txBody>
      </p:sp>
      <p:sp>
        <p:nvSpPr>
          <p:cNvPr id="3" name="Subtitle 2"/>
          <p:cNvSpPr>
            <a:spLocks noGrp="1"/>
          </p:cNvSpPr>
          <p:nvPr>
            <p:ph type="subTitle" idx="1"/>
          </p:nvPr>
        </p:nvSpPr>
        <p:spPr>
          <a:xfrm>
            <a:off x="1511300" y="4286250"/>
            <a:ext cx="7054850"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C1E25212-C499-2845-9264-4CAAD22E0C0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06DFCD5D-A4EF-0F48-894C-74C4A518F61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4088" y="301625"/>
            <a:ext cx="2266950" cy="64579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48450" cy="6457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AB5A90ED-0900-0148-B02F-288E9C7DCDE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B10699FE-574C-884F-B959-58968A00FCE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859338"/>
            <a:ext cx="8566150"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5338" y="3205163"/>
            <a:ext cx="8566150"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68E3A94C-6335-6046-8076-E497DB61BFD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770063"/>
            <a:ext cx="4457700" cy="4989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338" y="1770063"/>
            <a:ext cx="4457700" cy="4989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5B33BAAE-3A70-404B-BB23-D07B6A3C822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38" y="303213"/>
            <a:ext cx="9070975" cy="12604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3238" y="1692275"/>
            <a:ext cx="4452937" cy="7064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3238" y="2398713"/>
            <a:ext cx="4452937" cy="4357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19688" y="1692275"/>
            <a:ext cx="4454525" cy="7064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9688" y="2398713"/>
            <a:ext cx="4454525" cy="4357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lvl1pPr>
              <a:defRPr/>
            </a:lvl1pPr>
          </a:lstStyle>
          <a:p>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smtClean="0"/>
            </a:lvl1pPr>
          </a:lstStyle>
          <a:p>
            <a:fld id="{A1E57D0C-60D9-554D-8F3A-1904EEC0067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idx="10"/>
          </p:nvPr>
        </p:nvSpPr>
        <p:spPr/>
        <p:txBody>
          <a:bodyPr/>
          <a:lstStyle>
            <a:lvl1pPr>
              <a:defRPr/>
            </a:lvl1pPr>
          </a:lstStyle>
          <a:p>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smtClean="0"/>
            </a:lvl1pPr>
          </a:lstStyle>
          <a:p>
            <a:fld id="{1D7586AC-F896-4640-9044-DD7ECB502B8F}"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smtClean="0"/>
            </a:lvl1pPr>
          </a:lstStyle>
          <a:p>
            <a:fld id="{4D5FD7FD-0BA8-D54E-8FE7-F8CE54B7759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3316287" cy="1281113"/>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40175" y="301625"/>
            <a:ext cx="5634038" cy="64547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3238" y="1582738"/>
            <a:ext cx="3316287" cy="51736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70DC9464-E398-7543-B7F3-F15D056FD48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4850" y="5294313"/>
            <a:ext cx="6046788" cy="623887"/>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4850" y="676275"/>
            <a:ext cx="6046788"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974850" y="5918200"/>
            <a:ext cx="6046788" cy="88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61FDA17F-FB80-8D49-A59B-37A042027CF1}"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38" y="301625"/>
            <a:ext cx="9067800" cy="1262063"/>
          </a:xfrm>
          <a:prstGeom prst="rect">
            <a:avLst/>
          </a:prstGeom>
          <a:noFill/>
          <a:ln w="9525">
            <a:noFill/>
            <a:round/>
            <a:headEnd/>
            <a:tailEnd/>
          </a:ln>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26" name="Rectangle 2"/>
          <p:cNvSpPr>
            <a:spLocks noGrp="1" noChangeArrowheads="1"/>
          </p:cNvSpPr>
          <p:nvPr>
            <p:ph type="body" idx="1"/>
          </p:nvPr>
        </p:nvSpPr>
        <p:spPr bwMode="auto">
          <a:xfrm>
            <a:off x="503238" y="1770063"/>
            <a:ext cx="9067800" cy="4989512"/>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7" name="Rectangle 3"/>
          <p:cNvSpPr>
            <a:spLocks noGrp="1" noChangeArrowheads="1"/>
          </p:cNvSpPr>
          <p:nvPr>
            <p:ph type="dt"/>
          </p:nvPr>
        </p:nvSpPr>
        <p:spPr bwMode="auto">
          <a:xfrm>
            <a:off x="503238"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3900" algn="l"/>
                <a:tab pos="1447800" algn="l"/>
                <a:tab pos="21717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8" name="Rectangle 4"/>
          <p:cNvSpPr>
            <a:spLocks noGrp="1" noChangeArrowheads="1"/>
          </p:cNvSpPr>
          <p:nvPr>
            <p:ph type="ftr"/>
          </p:nvPr>
        </p:nvSpPr>
        <p:spPr bwMode="auto">
          <a:xfrm>
            <a:off x="3446463" y="6889750"/>
            <a:ext cx="3192462"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9" name="Rectangle 5"/>
          <p:cNvSpPr>
            <a:spLocks noGrp="1" noChangeArrowheads="1"/>
          </p:cNvSpPr>
          <p:nvPr>
            <p:ph type="sldNum"/>
          </p:nvPr>
        </p:nvSpPr>
        <p:spPr bwMode="auto">
          <a:xfrm>
            <a:off x="7224713"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3900" algn="l"/>
                <a:tab pos="1447800" algn="l"/>
                <a:tab pos="2171700" algn="l"/>
              </a:tabLst>
              <a:defRPr sz="1400">
                <a:solidFill>
                  <a:srgbClr val="000000"/>
                </a:solidFill>
                <a:latin typeface="Times New Roman" pitchFamily="-111" charset="0"/>
                <a:ea typeface="Tahoma" pitchFamily="-111" charset="0"/>
                <a:cs typeface="Tahoma" pitchFamily="-111" charset="0"/>
              </a:defRPr>
            </a:lvl1pPr>
          </a:lstStyle>
          <a:p>
            <a:fld id="{61238ED3-63D3-2348-A9CA-47875917B15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mj-lt"/>
          <a:ea typeface="+mj-ea"/>
          <a:cs typeface="+mj-cs"/>
        </a:defRPr>
      </a:lvl1pPr>
      <a:lvl2pPr marL="431800" indent="-215900" algn="ctr" defTabSz="457200"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2pPr>
      <a:lvl3pPr marL="647700" indent="-215900" algn="ctr" defTabSz="457200"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3pPr>
      <a:lvl4pPr marL="863600" indent="-215900" algn="ctr" defTabSz="457200"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4pPr>
      <a:lvl5pPr marL="1079500" indent="-215900" algn="ctr" defTabSz="457200"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5pPr>
      <a:lvl6pPr marL="1536700" indent="-215900" algn="ctr" defTabSz="457200"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6pPr>
      <a:lvl7pPr marL="1993900" indent="-215900" algn="ctr" defTabSz="457200"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7pPr>
      <a:lvl8pPr marL="2451100" indent="-215900" algn="ctr" defTabSz="457200"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8pPr>
      <a:lvl9pPr marL="2908300" indent="-215900" algn="ctr" defTabSz="457200"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9pPr>
    </p:titleStyle>
    <p:bodyStyle>
      <a:lvl1pPr marL="431800" indent="-323850" algn="l" defTabSz="457200" rtl="0" eaLnBrk="1" fontAlgn="base" hangingPunct="1">
        <a:lnSpc>
          <a:spcPct val="94000"/>
        </a:lnSpc>
        <a:spcBef>
          <a:spcPct val="0"/>
        </a:spcBef>
        <a:spcAft>
          <a:spcPts val="1425"/>
        </a:spcAft>
        <a:buClr>
          <a:srgbClr val="000000"/>
        </a:buClr>
        <a:buSzPct val="45000"/>
        <a:buFont typeface="Wingdings" pitchFamily="-111" charset="2"/>
        <a:buChar char=""/>
        <a:defRPr sz="3200">
          <a:solidFill>
            <a:srgbClr val="000000"/>
          </a:solidFill>
          <a:latin typeface="+mn-lt"/>
          <a:ea typeface="+mn-ea"/>
          <a:cs typeface="+mn-cs"/>
        </a:defRPr>
      </a:lvl1pPr>
      <a:lvl2pPr marL="863600" indent="-287338" algn="l" defTabSz="457200" rtl="0" eaLnBrk="1" fontAlgn="base" hangingPunct="1">
        <a:lnSpc>
          <a:spcPct val="94000"/>
        </a:lnSpc>
        <a:spcBef>
          <a:spcPct val="0"/>
        </a:spcBef>
        <a:spcAft>
          <a:spcPts val="1138"/>
        </a:spcAft>
        <a:buClr>
          <a:srgbClr val="000000"/>
        </a:buClr>
        <a:buSzPct val="75000"/>
        <a:buFont typeface="Symbol" pitchFamily="-111" charset="2"/>
        <a:buChar char=""/>
        <a:defRPr sz="2800">
          <a:solidFill>
            <a:srgbClr val="000000"/>
          </a:solidFill>
          <a:latin typeface="+mn-lt"/>
          <a:ea typeface="+mn-ea"/>
          <a:cs typeface="+mn-cs"/>
        </a:defRPr>
      </a:lvl2pPr>
      <a:lvl3pPr marL="1295400" indent="-215900" algn="l" defTabSz="457200" rtl="0" eaLnBrk="1" fontAlgn="base" hangingPunct="1">
        <a:lnSpc>
          <a:spcPct val="94000"/>
        </a:lnSpc>
        <a:spcBef>
          <a:spcPct val="0"/>
        </a:spcBef>
        <a:spcAft>
          <a:spcPts val="850"/>
        </a:spcAft>
        <a:buClr>
          <a:srgbClr val="000000"/>
        </a:buClr>
        <a:buSzPct val="45000"/>
        <a:buFont typeface="Wingdings" pitchFamily="-111" charset="2"/>
        <a:buChar char=""/>
        <a:defRPr sz="2400">
          <a:solidFill>
            <a:srgbClr val="000000"/>
          </a:solidFill>
          <a:latin typeface="+mn-lt"/>
          <a:ea typeface="+mn-ea"/>
          <a:cs typeface="+mn-cs"/>
        </a:defRPr>
      </a:lvl3pPr>
      <a:lvl4pPr marL="1727200" indent="-215900" algn="l" defTabSz="457200" rtl="0" eaLnBrk="1" fontAlgn="base" hangingPunct="1">
        <a:lnSpc>
          <a:spcPct val="94000"/>
        </a:lnSpc>
        <a:spcBef>
          <a:spcPct val="0"/>
        </a:spcBef>
        <a:spcAft>
          <a:spcPts val="575"/>
        </a:spcAft>
        <a:buClr>
          <a:srgbClr val="000000"/>
        </a:buClr>
        <a:buSzPct val="75000"/>
        <a:buFont typeface="Symbol" pitchFamily="-111" charset="2"/>
        <a:buChar char=""/>
        <a:defRPr sz="2000">
          <a:solidFill>
            <a:srgbClr val="000000"/>
          </a:solidFill>
          <a:latin typeface="+mn-lt"/>
          <a:ea typeface="+mn-ea"/>
          <a:cs typeface="+mn-cs"/>
        </a:defRPr>
      </a:lvl4pPr>
      <a:lvl5pPr marL="2159000" indent="-215900" algn="l" defTabSz="457200"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5pPr>
      <a:lvl6pPr marL="2616200" indent="-215900" algn="l" defTabSz="457200"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6pPr>
      <a:lvl7pPr marL="3073400" indent="-215900" algn="l" defTabSz="457200"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7pPr>
      <a:lvl8pPr marL="3530600" indent="-215900" algn="l" defTabSz="457200"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8pPr>
      <a:lvl9pPr marL="3987800" indent="-215900" algn="l" defTabSz="457200"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gif"/><Relationship Id="rId5" Type="http://schemas.openxmlformats.org/officeDocument/2006/relationships/image" Target="../media/image24.jpeg"/><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hyperlink" Target="http://www.tylervigen.co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youtube.com/watch?v=HA5YuwvJkpQ"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Science of Psychology &amp; Neuroscience</a:t>
            </a:r>
          </a:p>
        </p:txBody>
      </p:sp>
      <p:sp>
        <p:nvSpPr>
          <p:cNvPr id="3" name="Subtitle 2"/>
          <p:cNvSpPr>
            <a:spLocks noGrp="1"/>
          </p:cNvSpPr>
          <p:nvPr>
            <p:ph type="subTitle" idx="1"/>
          </p:nvPr>
        </p:nvSpPr>
        <p:spPr/>
        <p:txBody>
          <a:bodyPr/>
          <a:lstStyle/>
          <a:p>
            <a:r>
              <a:rPr lang="en-US" dirty="0"/>
              <a:t>Randall C. O’Reilly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Scientific Method</a:t>
            </a:r>
          </a:p>
        </p:txBody>
      </p:sp>
      <p:sp>
        <p:nvSpPr>
          <p:cNvPr id="3" name="Content Placeholder 2"/>
          <p:cNvSpPr>
            <a:spLocks noGrp="1"/>
          </p:cNvSpPr>
          <p:nvPr>
            <p:ph idx="1"/>
          </p:nvPr>
        </p:nvSpPr>
        <p:spPr/>
        <p:txBody>
          <a:bodyPr/>
          <a:lstStyle/>
          <a:p>
            <a:r>
              <a:rPr lang="en-US" dirty="0"/>
              <a:t>Have a question / informal </a:t>
            </a:r>
            <a:r>
              <a:rPr lang="en-US" b="1" dirty="0"/>
              <a:t>observation</a:t>
            </a:r>
            <a:r>
              <a:rPr lang="en-US" dirty="0"/>
              <a:t>, </a:t>
            </a:r>
          </a:p>
          <a:p>
            <a:r>
              <a:rPr lang="en-US" dirty="0"/>
              <a:t>Form a </a:t>
            </a:r>
            <a:r>
              <a:rPr lang="en-US" b="1" dirty="0"/>
              <a:t>hypothesis</a:t>
            </a:r>
            <a:r>
              <a:rPr lang="en-US" dirty="0"/>
              <a:t>, with testable predictions</a:t>
            </a:r>
          </a:p>
          <a:p>
            <a:r>
              <a:rPr lang="en-US" dirty="0"/>
              <a:t>Collect </a:t>
            </a:r>
            <a:r>
              <a:rPr lang="en-US" b="1" dirty="0"/>
              <a:t>data</a:t>
            </a:r>
            <a:r>
              <a:rPr lang="en-US" dirty="0"/>
              <a:t>, using </a:t>
            </a:r>
            <a:r>
              <a:rPr lang="en-US" i="1" dirty="0"/>
              <a:t>reproducible</a:t>
            </a:r>
            <a:r>
              <a:rPr lang="en-US" dirty="0"/>
              <a:t> procedures</a:t>
            </a:r>
          </a:p>
          <a:p>
            <a:r>
              <a:rPr lang="en-US" b="1" dirty="0"/>
              <a:t>Analyze</a:t>
            </a:r>
            <a:r>
              <a:rPr lang="en-US" dirty="0"/>
              <a:t> data: does it support predictions, beyond level of random chance / noise?</a:t>
            </a:r>
          </a:p>
          <a:p>
            <a:r>
              <a:rPr lang="en-US" dirty="0"/>
              <a:t>Draw </a:t>
            </a:r>
            <a:r>
              <a:rPr lang="en-US" b="1" dirty="0"/>
              <a:t>conclusions</a:t>
            </a:r>
            <a:r>
              <a:rPr lang="en-US" dirty="0"/>
              <a:t>. </a:t>
            </a:r>
          </a:p>
          <a:p>
            <a:pPr marL="107950" indent="0">
              <a:buNone/>
            </a:pPr>
            <a:endParaRPr lang="en-US" dirty="0"/>
          </a:p>
        </p:txBody>
      </p:sp>
    </p:spTree>
    <p:extLst>
      <p:ext uri="{BB962C8B-B14F-4D97-AF65-F5344CB8AC3E}">
        <p14:creationId xmlns:p14="http://schemas.microsoft.com/office/powerpoint/2010/main" val="3305797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Scientific Method: Critique</a:t>
            </a:r>
          </a:p>
        </p:txBody>
      </p:sp>
      <p:sp>
        <p:nvSpPr>
          <p:cNvPr id="3" name="Content Placeholder 2"/>
          <p:cNvSpPr>
            <a:spLocks noGrp="1"/>
          </p:cNvSpPr>
          <p:nvPr>
            <p:ph idx="1"/>
          </p:nvPr>
        </p:nvSpPr>
        <p:spPr/>
        <p:txBody>
          <a:bodyPr/>
          <a:lstStyle/>
          <a:p>
            <a:r>
              <a:rPr lang="en-US" sz="2800" dirty="0"/>
              <a:t>make an observation, </a:t>
            </a:r>
          </a:p>
          <a:p>
            <a:r>
              <a:rPr lang="en-US" sz="2800" dirty="0"/>
              <a:t>form a hypothesis (based on </a:t>
            </a:r>
            <a:r>
              <a:rPr lang="en-US" sz="2800" i="1" dirty="0"/>
              <a:t>what</a:t>
            </a:r>
            <a:r>
              <a:rPr lang="en-US" sz="2800" dirty="0"/>
              <a:t>??)</a:t>
            </a:r>
          </a:p>
          <a:p>
            <a:r>
              <a:rPr lang="en-US" sz="2800" dirty="0"/>
              <a:t>collect data, </a:t>
            </a:r>
          </a:p>
          <a:p>
            <a:r>
              <a:rPr lang="en-US" sz="2800" dirty="0"/>
              <a:t>analyze data,  </a:t>
            </a:r>
          </a:p>
          <a:p>
            <a:r>
              <a:rPr lang="en-US" sz="2800" dirty="0"/>
              <a:t>draw conclusions. (yeah, like </a:t>
            </a:r>
            <a:r>
              <a:rPr lang="en-US" sz="2800" i="1" dirty="0"/>
              <a:t>what</a:t>
            </a:r>
            <a:r>
              <a:rPr lang="en-US" sz="2800" dirty="0"/>
              <a:t>??)</a:t>
            </a:r>
          </a:p>
          <a:p>
            <a:endParaRPr lang="en-US" sz="2800" dirty="0"/>
          </a:p>
          <a:p>
            <a:pPr marL="107950" indent="0">
              <a:buNone/>
            </a:pPr>
            <a:r>
              <a:rPr lang="en-US" sz="2800" i="1" dirty="0"/>
              <a:t>Hypotheses</a:t>
            </a:r>
            <a:r>
              <a:rPr lang="en-US" sz="2800" dirty="0"/>
              <a:t> and </a:t>
            </a:r>
            <a:r>
              <a:rPr lang="en-US" sz="2800" i="1" dirty="0"/>
              <a:t>conclusions</a:t>
            </a:r>
            <a:r>
              <a:rPr lang="en-US" sz="2800" dirty="0"/>
              <a:t> are subjective, psychological constructs!!*</a:t>
            </a:r>
          </a:p>
          <a:p>
            <a:pPr marL="107950" indent="0">
              <a:buNone/>
            </a:pPr>
            <a:r>
              <a:rPr lang="en-US" sz="2000" dirty="0"/>
              <a:t>*Don’t even get me started about measurement in quantum physics!</a:t>
            </a:r>
          </a:p>
          <a:p>
            <a:pPr marL="107950" indent="0">
              <a:buNone/>
            </a:pPr>
            <a:endParaRPr lang="en-US" dirty="0"/>
          </a:p>
        </p:txBody>
      </p:sp>
    </p:spTree>
    <p:extLst>
      <p:ext uri="{BB962C8B-B14F-4D97-AF65-F5344CB8AC3E}">
        <p14:creationId xmlns:p14="http://schemas.microsoft.com/office/powerpoint/2010/main" val="3352777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 (of pudding*..)</a:t>
            </a:r>
          </a:p>
        </p:txBody>
      </p:sp>
      <p:sp>
        <p:nvSpPr>
          <p:cNvPr id="3" name="Content Placeholder 2"/>
          <p:cNvSpPr>
            <a:spLocks noGrp="1"/>
          </p:cNvSpPr>
          <p:nvPr>
            <p:ph idx="1"/>
          </p:nvPr>
        </p:nvSpPr>
        <p:spPr/>
        <p:txBody>
          <a:bodyPr/>
          <a:lstStyle/>
          <a:p>
            <a:pPr marL="107950" indent="0">
              <a:buNone/>
            </a:pPr>
            <a:r>
              <a:rPr lang="en-US" dirty="0"/>
              <a:t>Good hypotheses are those that are </a:t>
            </a:r>
            <a:r>
              <a:rPr lang="en-US" b="1" dirty="0"/>
              <a:t>consistent</a:t>
            </a:r>
            <a:r>
              <a:rPr lang="en-US" dirty="0"/>
              <a:t> with good theories, and good theories are those that tie together a large number of observations under a single, hopefully relatively simple, </a:t>
            </a:r>
            <a:r>
              <a:rPr lang="en-US" b="1" dirty="0"/>
              <a:t>consistent</a:t>
            </a:r>
            <a:r>
              <a:rPr lang="en-US" dirty="0"/>
              <a:t> framework.</a:t>
            </a:r>
          </a:p>
          <a:p>
            <a:pPr marL="107950" indent="0">
              <a:buNone/>
            </a:pPr>
            <a:endParaRPr lang="en-US" dirty="0"/>
          </a:p>
          <a:p>
            <a:pPr marL="107950" indent="0" algn="r">
              <a:buNone/>
            </a:pPr>
            <a:endParaRPr lang="en-US" sz="2000" dirty="0"/>
          </a:p>
          <a:p>
            <a:pPr marL="107950" indent="0" algn="r">
              <a:buNone/>
            </a:pPr>
            <a:r>
              <a:rPr lang="en-US" sz="2000" dirty="0"/>
              <a:t>* The brain</a:t>
            </a:r>
          </a:p>
        </p:txBody>
      </p:sp>
    </p:spTree>
    <p:extLst>
      <p:ext uri="{BB962C8B-B14F-4D97-AF65-F5344CB8AC3E}">
        <p14:creationId xmlns:p14="http://schemas.microsoft.com/office/powerpoint/2010/main" val="4187271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Science is Hard, Imperfect</a:t>
            </a:r>
          </a:p>
        </p:txBody>
      </p:sp>
      <p:sp>
        <p:nvSpPr>
          <p:cNvPr id="3" name="Content Placeholder 2"/>
          <p:cNvSpPr>
            <a:spLocks noGrp="1"/>
          </p:cNvSpPr>
          <p:nvPr>
            <p:ph idx="1"/>
          </p:nvPr>
        </p:nvSpPr>
        <p:spPr>
          <a:xfrm>
            <a:off x="503238" y="2181225"/>
            <a:ext cx="9067800" cy="4578350"/>
          </a:xfrm>
        </p:spPr>
        <p:txBody>
          <a:bodyPr/>
          <a:lstStyle/>
          <a:p>
            <a:r>
              <a:rPr lang="en-US" dirty="0"/>
              <a:t>And so are relationships, and everything else having to do with actual people..</a:t>
            </a:r>
          </a:p>
          <a:p>
            <a:endParaRPr lang="en-US" dirty="0"/>
          </a:p>
          <a:p>
            <a:r>
              <a:rPr lang="en-US" dirty="0"/>
              <a:t>Psychology is actually the key to really understanding actual science, at many levels.</a:t>
            </a:r>
          </a:p>
        </p:txBody>
      </p:sp>
    </p:spTree>
    <p:extLst>
      <p:ext uri="{BB962C8B-B14F-4D97-AF65-F5344CB8AC3E}">
        <p14:creationId xmlns:p14="http://schemas.microsoft.com/office/powerpoint/2010/main" val="964638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Harm in Trying:</a:t>
            </a:r>
            <a:br>
              <a:rPr lang="en-US" dirty="0"/>
            </a:br>
            <a:r>
              <a:rPr lang="en-US" dirty="0"/>
              <a:t>The History of Psychology</a:t>
            </a:r>
          </a:p>
        </p:txBody>
      </p:sp>
      <p:sp>
        <p:nvSpPr>
          <p:cNvPr id="3" name="Content Placeholder 2"/>
          <p:cNvSpPr>
            <a:spLocks noGrp="1"/>
          </p:cNvSpPr>
          <p:nvPr>
            <p:ph idx="1"/>
          </p:nvPr>
        </p:nvSpPr>
        <p:spPr>
          <a:xfrm>
            <a:off x="503238" y="1770063"/>
            <a:ext cx="9067800" cy="5287962"/>
          </a:xfrm>
        </p:spPr>
        <p:txBody>
          <a:bodyPr/>
          <a:lstStyle/>
          <a:p>
            <a:pPr marL="107950" indent="0">
              <a:buNone/>
            </a:pPr>
            <a:r>
              <a:rPr lang="en-US" dirty="0"/>
              <a:t>No Psychology in the Ancient World.  But plenty of Philosophy!</a:t>
            </a:r>
          </a:p>
          <a:p>
            <a:pPr marL="107950" indent="0">
              <a:buNone/>
            </a:pPr>
            <a:endParaRPr lang="en-US" dirty="0"/>
          </a:p>
          <a:p>
            <a:pPr marL="107950" indent="0">
              <a:buNone/>
            </a:pPr>
            <a:endParaRPr lang="en-US" dirty="0"/>
          </a:p>
          <a:p>
            <a:pPr marL="107950" indent="0">
              <a:buNone/>
            </a:pPr>
            <a:endParaRPr lang="en-US" dirty="0"/>
          </a:p>
          <a:p>
            <a:pPr marL="107950" indent="0">
              <a:buNone/>
            </a:pPr>
            <a:endParaRPr lang="en-US" dirty="0"/>
          </a:p>
          <a:p>
            <a:pPr marL="107950" indent="0">
              <a:buNone/>
            </a:pPr>
            <a:endParaRPr lang="en-US" dirty="0"/>
          </a:p>
          <a:p>
            <a:pPr marL="107950" indent="0">
              <a:buNone/>
            </a:pPr>
            <a:r>
              <a:rPr lang="en-US" b="1" dirty="0"/>
              <a:t>Buddha</a:t>
            </a:r>
            <a:r>
              <a:rPr lang="en-US" dirty="0"/>
              <a:t>: Suffering = patterns of thoughts, proscribed treatment (lose the attachments!)</a:t>
            </a:r>
          </a:p>
          <a:p>
            <a:pPr marL="107950" indent="0">
              <a:buNone/>
            </a:pPr>
            <a:endParaRPr lang="en-US" dirty="0"/>
          </a:p>
        </p:txBody>
      </p:sp>
      <p:pic>
        <p:nvPicPr>
          <p:cNvPr id="4" name="Picture 3">
            <a:extLst>
              <a:ext uri="{FF2B5EF4-FFF2-40B4-BE49-F238E27FC236}">
                <a16:creationId xmlns:a16="http://schemas.microsoft.com/office/drawing/2014/main" id="{B6C9E154-2D60-F34A-BC9E-C69F21A60632}"/>
              </a:ext>
            </a:extLst>
          </p:cNvPr>
          <p:cNvPicPr>
            <a:picLocks noChangeAspect="1"/>
          </p:cNvPicPr>
          <p:nvPr/>
        </p:nvPicPr>
        <p:blipFill>
          <a:blip r:embed="rId2"/>
          <a:stretch>
            <a:fillRect/>
          </a:stretch>
        </p:blipFill>
        <p:spPr>
          <a:xfrm>
            <a:off x="3514725" y="2257425"/>
            <a:ext cx="2895600" cy="3860800"/>
          </a:xfrm>
          <a:prstGeom prst="rect">
            <a:avLst/>
          </a:prstGeom>
        </p:spPr>
      </p:pic>
    </p:spTree>
    <p:extLst>
      <p:ext uri="{BB962C8B-B14F-4D97-AF65-F5344CB8AC3E}">
        <p14:creationId xmlns:p14="http://schemas.microsoft.com/office/powerpoint/2010/main" val="1300775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6"/>
            <a:ext cx="9067800" cy="889000"/>
          </a:xfrm>
        </p:spPr>
        <p:txBody>
          <a:bodyPr/>
          <a:lstStyle/>
          <a:p>
            <a:r>
              <a:rPr lang="en-US" dirty="0"/>
              <a:t>Ancient Greek Philosophy</a:t>
            </a:r>
          </a:p>
        </p:txBody>
      </p:sp>
      <p:sp>
        <p:nvSpPr>
          <p:cNvPr id="3" name="Content Placeholder 2"/>
          <p:cNvSpPr>
            <a:spLocks noGrp="1"/>
          </p:cNvSpPr>
          <p:nvPr>
            <p:ph idx="1"/>
          </p:nvPr>
        </p:nvSpPr>
        <p:spPr>
          <a:xfrm>
            <a:off x="503238" y="4467225"/>
            <a:ext cx="9067800" cy="2292350"/>
          </a:xfrm>
        </p:spPr>
        <p:txBody>
          <a:bodyPr/>
          <a:lstStyle/>
          <a:p>
            <a:pPr marL="107950" indent="0">
              <a:buNone/>
            </a:pPr>
            <a:r>
              <a:rPr lang="en-US" sz="2800" dirty="0"/>
              <a:t>Where / what is the mind? Reality real (Plato’s Cave)</a:t>
            </a:r>
          </a:p>
          <a:p>
            <a:pPr marL="107950" indent="0">
              <a:buNone/>
            </a:pPr>
            <a:r>
              <a:rPr lang="en-US" sz="2800" dirty="0"/>
              <a:t>Nature vs. Nurture / Empiricism</a:t>
            </a:r>
          </a:p>
          <a:p>
            <a:pPr marL="107950" indent="0">
              <a:buNone/>
            </a:pPr>
            <a:r>
              <a:rPr lang="en-US" sz="2800" dirty="0"/>
              <a:t>Reason, Logic vs. Empiricism</a:t>
            </a:r>
          </a:p>
          <a:p>
            <a:pPr marL="107950" indent="0">
              <a:buNone/>
            </a:pPr>
            <a:r>
              <a:rPr lang="en-US" sz="2800" dirty="0"/>
              <a:t>Thought &lt;-&gt; Emotion</a:t>
            </a:r>
          </a:p>
          <a:p>
            <a:pPr marL="107950" indent="0">
              <a:buNone/>
            </a:pPr>
            <a:endParaRPr lang="en-US" dirty="0"/>
          </a:p>
        </p:txBody>
      </p:sp>
      <p:pic>
        <p:nvPicPr>
          <p:cNvPr id="1026" name="Picture 2" descr="What Was Greek Philosophy Before Socrates?">
            <a:extLst>
              <a:ext uri="{FF2B5EF4-FFF2-40B4-BE49-F238E27FC236}">
                <a16:creationId xmlns:a16="http://schemas.microsoft.com/office/drawing/2014/main" id="{772C48A6-2468-9E45-9EAD-A033CEB7F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725" y="1289844"/>
            <a:ext cx="5467296" cy="291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401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Rationalism vs. Empiricism</a:t>
            </a:r>
          </a:p>
        </p:txBody>
      </p:sp>
      <p:sp>
        <p:nvSpPr>
          <p:cNvPr id="3" name="Content Placeholder 2"/>
          <p:cNvSpPr>
            <a:spLocks noGrp="1"/>
          </p:cNvSpPr>
          <p:nvPr>
            <p:ph idx="1"/>
          </p:nvPr>
        </p:nvSpPr>
        <p:spPr/>
        <p:txBody>
          <a:bodyPr/>
          <a:lstStyle/>
          <a:p>
            <a:pPr marL="107950" indent="0">
              <a:buNone/>
            </a:pPr>
            <a:r>
              <a:rPr lang="en-US" b="1" dirty="0"/>
              <a:t>Rationalism</a:t>
            </a:r>
            <a:r>
              <a:rPr lang="en-US" dirty="0"/>
              <a:t>: Deduce what is true based on logical principles, axioms, etc.  (Descartes)</a:t>
            </a:r>
          </a:p>
          <a:p>
            <a:pPr marL="107950" indent="0">
              <a:buNone/>
            </a:pPr>
            <a:endParaRPr lang="en-US" dirty="0"/>
          </a:p>
          <a:p>
            <a:pPr marL="107950" indent="0">
              <a:buNone/>
            </a:pPr>
            <a:r>
              <a:rPr lang="en-US" b="1" dirty="0"/>
              <a:t>Empiricism</a:t>
            </a:r>
            <a:r>
              <a:rPr lang="en-US" dirty="0"/>
              <a:t>: Learn what is true based on experience. (Locke)</a:t>
            </a:r>
          </a:p>
          <a:p>
            <a:pPr marL="107950" indent="0">
              <a:buNone/>
            </a:pPr>
            <a:endParaRPr lang="en-US" dirty="0"/>
          </a:p>
          <a:p>
            <a:pPr marL="107950" indent="0">
              <a:buNone/>
            </a:pPr>
            <a:r>
              <a:rPr lang="en-US" dirty="0"/>
              <a:t>Can’t we all just get along!? </a:t>
            </a:r>
          </a:p>
          <a:p>
            <a:pPr marL="107950" indent="0">
              <a:buNone/>
            </a:pPr>
            <a:r>
              <a:rPr lang="en-US" dirty="0"/>
              <a:t>Clearly you need both..</a:t>
            </a:r>
          </a:p>
        </p:txBody>
      </p:sp>
      <p:pic>
        <p:nvPicPr>
          <p:cNvPr id="2050" name="Picture 2" descr="John Locke Biography - Childhood, Life Achievements &amp; Timeline">
            <a:extLst>
              <a:ext uri="{FF2B5EF4-FFF2-40B4-BE49-F238E27FC236}">
                <a16:creationId xmlns:a16="http://schemas.microsoft.com/office/drawing/2014/main" id="{BF4D9843-090A-AB4C-89B6-C0FEB5846E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9325" y="4010025"/>
            <a:ext cx="3349107"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01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6821487" cy="1262063"/>
          </a:xfrm>
        </p:spPr>
        <p:txBody>
          <a:bodyPr/>
          <a:lstStyle/>
          <a:p>
            <a:r>
              <a:rPr lang="en-US" sz="4000" dirty="0"/>
              <a:t>Hey, How about some </a:t>
            </a:r>
            <a:r>
              <a:rPr lang="en-US" sz="4000" i="1" dirty="0"/>
              <a:t>Data</a:t>
            </a:r>
            <a:r>
              <a:rPr lang="en-US" sz="4000" dirty="0"/>
              <a:t>!</a:t>
            </a:r>
          </a:p>
        </p:txBody>
      </p:sp>
      <p:sp>
        <p:nvSpPr>
          <p:cNvPr id="3" name="Content Placeholder 2"/>
          <p:cNvSpPr>
            <a:spLocks noGrp="1"/>
          </p:cNvSpPr>
          <p:nvPr>
            <p:ph idx="1"/>
          </p:nvPr>
        </p:nvSpPr>
        <p:spPr/>
        <p:txBody>
          <a:bodyPr/>
          <a:lstStyle/>
          <a:p>
            <a:pPr marL="107950" indent="0">
              <a:buNone/>
            </a:pPr>
            <a:r>
              <a:rPr lang="en-US" b="1" dirty="0"/>
              <a:t>Wilhelm Wundt (1879)</a:t>
            </a:r>
            <a:r>
              <a:rPr lang="en-US" dirty="0"/>
              <a:t>: </a:t>
            </a:r>
          </a:p>
          <a:p>
            <a:pPr marL="107950" indent="0">
              <a:buNone/>
            </a:pPr>
            <a:r>
              <a:rPr lang="en-US" dirty="0"/>
              <a:t>First to collect </a:t>
            </a:r>
            <a:r>
              <a:rPr lang="en-US" b="1" dirty="0"/>
              <a:t>scientific data </a:t>
            </a:r>
            <a:r>
              <a:rPr lang="en-US" dirty="0"/>
              <a:t>about                     human behavior!  i.e., the first true Psychologist.</a:t>
            </a:r>
          </a:p>
          <a:p>
            <a:pPr marL="107950" indent="0">
              <a:buNone/>
            </a:pPr>
            <a:r>
              <a:rPr lang="en-US" dirty="0"/>
              <a:t>But unfortunately, the data was all </a:t>
            </a:r>
            <a:r>
              <a:rPr lang="en-US" i="1" dirty="0"/>
              <a:t>subjective</a:t>
            </a:r>
            <a:r>
              <a:rPr lang="en-US" dirty="0"/>
              <a:t>!</a:t>
            </a:r>
          </a:p>
          <a:p>
            <a:pPr marL="107950" indent="0">
              <a:buNone/>
            </a:pPr>
            <a:r>
              <a:rPr lang="en-US" b="1" dirty="0" err="1"/>
              <a:t>Titchener</a:t>
            </a:r>
            <a:r>
              <a:rPr lang="en-US" dirty="0"/>
              <a:t>: </a:t>
            </a:r>
            <a:r>
              <a:rPr lang="en-US" b="1" dirty="0"/>
              <a:t>structuralism</a:t>
            </a:r>
            <a:r>
              <a:rPr lang="en-US" dirty="0"/>
              <a:t> = subjective contents of experience, through </a:t>
            </a:r>
            <a:r>
              <a:rPr lang="en-US" i="1" dirty="0"/>
              <a:t>introspection</a:t>
            </a:r>
          </a:p>
          <a:p>
            <a:pPr marL="107950" indent="0">
              <a:buNone/>
            </a:pPr>
            <a:r>
              <a:rPr lang="en-US" b="1" dirty="0"/>
              <a:t>James</a:t>
            </a:r>
            <a:r>
              <a:rPr lang="en-US" dirty="0"/>
              <a:t>: </a:t>
            </a:r>
            <a:r>
              <a:rPr lang="en-US" b="1" dirty="0"/>
              <a:t>functionalism</a:t>
            </a:r>
            <a:r>
              <a:rPr lang="en-US" dirty="0"/>
              <a:t> = largely             theoretical (vs. experimental) ideas on            specific </a:t>
            </a:r>
            <a:r>
              <a:rPr lang="en-US" i="1" dirty="0"/>
              <a:t>functions</a:t>
            </a:r>
            <a:r>
              <a:rPr lang="en-US" dirty="0"/>
              <a:t> of mind (not contents).</a:t>
            </a:r>
          </a:p>
        </p:txBody>
      </p:sp>
      <p:pic>
        <p:nvPicPr>
          <p:cNvPr id="3074" name="Picture 2" descr="Physiological Psychology: An Overview of William Wundt | The Pinki  Perspective">
            <a:extLst>
              <a:ext uri="{FF2B5EF4-FFF2-40B4-BE49-F238E27FC236}">
                <a16:creationId xmlns:a16="http://schemas.microsoft.com/office/drawing/2014/main" id="{7396ECBC-227F-A848-9B39-1EFB784B35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2289"/>
          <a:stretch/>
        </p:blipFill>
        <p:spPr bwMode="auto">
          <a:xfrm>
            <a:off x="7477125" y="123825"/>
            <a:ext cx="25781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illiam James - Wikipedia">
            <a:extLst>
              <a:ext uri="{FF2B5EF4-FFF2-40B4-BE49-F238E27FC236}">
                <a16:creationId xmlns:a16="http://schemas.microsoft.com/office/drawing/2014/main" id="{B289ABF0-8604-394E-8E02-BF83DDAEA5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875" t="5667" r="12557" b="16750"/>
          <a:stretch/>
        </p:blipFill>
        <p:spPr bwMode="auto">
          <a:xfrm>
            <a:off x="8010525" y="4697414"/>
            <a:ext cx="1974273" cy="2667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206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Hey, How about some</a:t>
            </a:r>
            <a:br>
              <a:rPr lang="en-US" dirty="0"/>
            </a:br>
            <a:r>
              <a:rPr lang="en-US" dirty="0"/>
              <a:t> </a:t>
            </a:r>
            <a:r>
              <a:rPr lang="en-US" i="1" dirty="0"/>
              <a:t>Objective</a:t>
            </a:r>
            <a:r>
              <a:rPr lang="en-US" dirty="0"/>
              <a:t> Data!  (1913-1950’s)</a:t>
            </a:r>
          </a:p>
        </p:txBody>
      </p:sp>
      <p:sp>
        <p:nvSpPr>
          <p:cNvPr id="3" name="Content Placeholder 2"/>
          <p:cNvSpPr>
            <a:spLocks noGrp="1"/>
          </p:cNvSpPr>
          <p:nvPr>
            <p:ph idx="1"/>
          </p:nvPr>
        </p:nvSpPr>
        <p:spPr/>
        <p:txBody>
          <a:bodyPr/>
          <a:lstStyle/>
          <a:p>
            <a:pPr marL="107950" indent="0">
              <a:buNone/>
            </a:pPr>
            <a:r>
              <a:rPr lang="en-US" b="1" dirty="0"/>
              <a:t>Behaviorists</a:t>
            </a:r>
            <a:r>
              <a:rPr lang="en-US" dirty="0"/>
              <a:t>: rejection of introspection – can only study and theorize about what is objectively observable: behavior!  </a:t>
            </a:r>
            <a:r>
              <a:rPr lang="en-US" b="1" dirty="0"/>
              <a:t>Stimulus -&gt; Response</a:t>
            </a:r>
          </a:p>
        </p:txBody>
      </p:sp>
      <p:pic>
        <p:nvPicPr>
          <p:cNvPr id="6" name="Content Placeholder 4"/>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bwMode="auto">
          <a:xfrm>
            <a:off x="695325" y="3324225"/>
            <a:ext cx="3392867" cy="2875455"/>
          </a:xfrm>
          <a:prstGeom prst="rect">
            <a:avLst/>
          </a:prstGeom>
          <a:noFill/>
          <a:ln>
            <a:noFill/>
          </a:ln>
          <a:effectLst>
            <a:outerShdw blurRad="63500" dist="46662" dir="2115817" algn="ctr" rotWithShape="0">
              <a:schemeClr val="tx1">
                <a:alpha val="74997"/>
              </a:schemeClr>
            </a:outerShdw>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fig_skinner_box_bab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725" y="3324225"/>
            <a:ext cx="3048000" cy="2938119"/>
          </a:xfrm>
          <a:prstGeom prst="rect">
            <a:avLst/>
          </a:prstGeom>
        </p:spPr>
      </p:pic>
      <p:sp>
        <p:nvSpPr>
          <p:cNvPr id="8" name="TextBox 7"/>
          <p:cNvSpPr txBox="1"/>
          <p:nvPr/>
        </p:nvSpPr>
        <p:spPr>
          <a:xfrm>
            <a:off x="1381125" y="6219825"/>
            <a:ext cx="1559035" cy="560153"/>
          </a:xfrm>
          <a:prstGeom prst="rect">
            <a:avLst/>
          </a:prstGeom>
          <a:noFill/>
        </p:spPr>
        <p:txBody>
          <a:bodyPr wrap="square" rtlCol="0">
            <a:spAutoFit/>
          </a:bodyPr>
          <a:lstStyle/>
          <a:p>
            <a:r>
              <a:rPr lang="en-US" sz="3200" kern="1200" dirty="0">
                <a:latin typeface="Arial"/>
                <a:ea typeface="ＭＳ Ｐゴシック" pitchFamily="-109" charset="-128"/>
              </a:rPr>
              <a:t>Pavlov </a:t>
            </a:r>
            <a:endParaRPr lang="en-US" sz="3200" kern="1200" dirty="0"/>
          </a:p>
        </p:txBody>
      </p:sp>
      <p:sp>
        <p:nvSpPr>
          <p:cNvPr id="9" name="TextBox 8"/>
          <p:cNvSpPr txBox="1"/>
          <p:nvPr/>
        </p:nvSpPr>
        <p:spPr>
          <a:xfrm>
            <a:off x="4886325" y="6219825"/>
            <a:ext cx="1711435" cy="560153"/>
          </a:xfrm>
          <a:prstGeom prst="rect">
            <a:avLst/>
          </a:prstGeom>
          <a:noFill/>
        </p:spPr>
        <p:txBody>
          <a:bodyPr wrap="square" rtlCol="0">
            <a:spAutoFit/>
          </a:bodyPr>
          <a:lstStyle/>
          <a:p>
            <a:r>
              <a:rPr lang="en-US" sz="3200" kern="1200" dirty="0">
                <a:solidFill>
                  <a:srgbClr val="000000"/>
                </a:solidFill>
                <a:latin typeface="Arial"/>
                <a:ea typeface="ＭＳ Ｐゴシック" pitchFamily="-109" charset="-128"/>
              </a:rPr>
              <a:t>Skinner</a:t>
            </a:r>
            <a:endParaRPr lang="en-US" sz="3200" kern="1200" dirty="0">
              <a:solidFill>
                <a:srgbClr val="000000"/>
              </a:solidFill>
            </a:endParaRPr>
          </a:p>
        </p:txBody>
      </p:sp>
      <p:pic>
        <p:nvPicPr>
          <p:cNvPr id="10" name="Shape 266"/>
          <p:cNvPicPr preferRelativeResize="0"/>
          <p:nvPr/>
        </p:nvPicPr>
        <p:blipFill>
          <a:blip r:embed="rId4">
            <a:alphaModFix/>
          </a:blip>
          <a:stretch>
            <a:fillRect/>
          </a:stretch>
        </p:blipFill>
        <p:spPr>
          <a:xfrm>
            <a:off x="7477125" y="3324225"/>
            <a:ext cx="1928812" cy="2825129"/>
          </a:xfrm>
          <a:prstGeom prst="rect">
            <a:avLst/>
          </a:prstGeom>
          <a:noFill/>
          <a:ln>
            <a:noFill/>
          </a:ln>
        </p:spPr>
      </p:pic>
      <p:sp>
        <p:nvSpPr>
          <p:cNvPr id="11" name="TextBox 10"/>
          <p:cNvSpPr txBox="1"/>
          <p:nvPr/>
        </p:nvSpPr>
        <p:spPr>
          <a:xfrm>
            <a:off x="7705725" y="6219825"/>
            <a:ext cx="1559035" cy="560153"/>
          </a:xfrm>
          <a:prstGeom prst="rect">
            <a:avLst/>
          </a:prstGeom>
          <a:noFill/>
        </p:spPr>
        <p:txBody>
          <a:bodyPr wrap="square" rtlCol="0">
            <a:spAutoFit/>
          </a:bodyPr>
          <a:lstStyle/>
          <a:p>
            <a:r>
              <a:rPr lang="en-US" sz="3200" kern="1200" dirty="0">
                <a:solidFill>
                  <a:srgbClr val="000000"/>
                </a:solidFill>
              </a:rPr>
              <a:t>Watson</a:t>
            </a:r>
          </a:p>
        </p:txBody>
      </p:sp>
    </p:spTree>
    <p:extLst>
      <p:ext uri="{BB962C8B-B14F-4D97-AF65-F5344CB8AC3E}">
        <p14:creationId xmlns:p14="http://schemas.microsoft.com/office/powerpoint/2010/main" val="1618144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Counter-Revolution (1960’s)</a:t>
            </a:r>
          </a:p>
        </p:txBody>
      </p:sp>
      <p:sp>
        <p:nvSpPr>
          <p:cNvPr id="3" name="Content Placeholder 2"/>
          <p:cNvSpPr>
            <a:spLocks noGrp="1"/>
          </p:cNvSpPr>
          <p:nvPr>
            <p:ph idx="1"/>
          </p:nvPr>
        </p:nvSpPr>
        <p:spPr>
          <a:xfrm>
            <a:off x="503238" y="1770063"/>
            <a:ext cx="4764087" cy="4906962"/>
          </a:xfrm>
        </p:spPr>
        <p:txBody>
          <a:bodyPr/>
          <a:lstStyle/>
          <a:p>
            <a:pPr marL="107950" indent="0">
              <a:buNone/>
            </a:pPr>
            <a:r>
              <a:rPr lang="en-US" b="1" dirty="0"/>
              <a:t>Cognitive(ism)</a:t>
            </a:r>
            <a:r>
              <a:rPr lang="en-US" dirty="0"/>
              <a:t>: Yeah, maybe there is actually something going on inside the mind..</a:t>
            </a:r>
          </a:p>
          <a:p>
            <a:pPr marL="107950" indent="0">
              <a:buNone/>
            </a:pPr>
            <a:endParaRPr lang="en-US" dirty="0"/>
          </a:p>
          <a:p>
            <a:pPr marL="107950" indent="0">
              <a:buNone/>
            </a:pPr>
            <a:endParaRPr lang="en-US" dirty="0"/>
          </a:p>
        </p:txBody>
      </p:sp>
      <p:pic>
        <p:nvPicPr>
          <p:cNvPr id="4" name="Picture 3" descr="cartoon.tiff                                                   000005FBZip 100                        AB89E6C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7325" y="1724025"/>
            <a:ext cx="4167580" cy="541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843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How can we possibly use “objective” science to study the subjective mind!?</a:t>
            </a:r>
          </a:p>
          <a:p>
            <a:pPr lvl="1"/>
            <a:r>
              <a:rPr lang="en-US" dirty="0"/>
              <a:t>Is science even objective in the first place??</a:t>
            </a:r>
          </a:p>
          <a:p>
            <a:endParaRPr lang="en-US" dirty="0"/>
          </a:p>
          <a:p>
            <a:r>
              <a:rPr lang="en-US" dirty="0"/>
              <a:t>Brief history</a:t>
            </a:r>
            <a:endParaRPr lang="en-US" i="1" dirty="0"/>
          </a:p>
          <a:p>
            <a:endParaRPr lang="en-US" dirty="0"/>
          </a:p>
          <a:p>
            <a:r>
              <a:rPr lang="en-US" dirty="0"/>
              <a:t>Methods: How to get and analyze data!</a:t>
            </a:r>
          </a:p>
        </p:txBody>
      </p:sp>
    </p:spTree>
    <p:extLst>
      <p:ext uri="{BB962C8B-B14F-4D97-AF65-F5344CB8AC3E}">
        <p14:creationId xmlns:p14="http://schemas.microsoft.com/office/powerpoint/2010/main" val="1087128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p:nvPr/>
        </p:nvSpPr>
        <p:spPr>
          <a:xfrm>
            <a:off x="335916" y="3656163"/>
            <a:ext cx="9741534" cy="3642572"/>
          </a:xfrm>
          <a:prstGeom prst="rect">
            <a:avLst/>
          </a:prstGeom>
          <a:noFill/>
          <a:ln>
            <a:noFill/>
          </a:ln>
        </p:spPr>
        <p:txBody>
          <a:bodyPr lIns="100778" tIns="50375" rIns="100778" bIns="50375" anchor="t" anchorCtr="0">
            <a:noAutofit/>
          </a:bodyPr>
          <a:lstStyle/>
          <a:p>
            <a:pPr>
              <a:spcBef>
                <a:spcPts val="397"/>
              </a:spcBef>
            </a:pPr>
            <a:r>
              <a:rPr lang="en" sz="2800" dirty="0">
                <a:solidFill>
                  <a:srgbClr val="000000"/>
                </a:solidFill>
                <a:latin typeface="Calibri"/>
                <a:ea typeface="Calibri"/>
                <a:cs typeface="Calibri"/>
                <a:sym typeface="Calibri"/>
              </a:rPr>
              <a:t>Behaviorism</a:t>
            </a:r>
            <a:r>
              <a:rPr lang="en-US" sz="2800" dirty="0">
                <a:solidFill>
                  <a:srgbClr val="000000"/>
                </a:solidFill>
                <a:latin typeface="Calibri"/>
                <a:ea typeface="Calibri"/>
                <a:cs typeface="Calibri"/>
                <a:sym typeface="Calibri"/>
              </a:rPr>
              <a:t>:</a:t>
            </a:r>
            <a:endParaRPr lang="en" sz="2800" dirty="0">
              <a:solidFill>
                <a:srgbClr val="000000"/>
              </a:solidFill>
              <a:latin typeface="Calibri"/>
              <a:ea typeface="Calibri"/>
              <a:cs typeface="Calibri"/>
              <a:sym typeface="Calibri"/>
            </a:endParaRPr>
          </a:p>
          <a:p>
            <a:pPr>
              <a:spcBef>
                <a:spcPts val="397"/>
              </a:spcBef>
            </a:pPr>
            <a:endParaRPr sz="2000" dirty="0">
              <a:solidFill>
                <a:srgbClr val="000000"/>
              </a:solidFill>
              <a:latin typeface="Calibri"/>
              <a:ea typeface="Calibri"/>
              <a:cs typeface="Calibri"/>
              <a:sym typeface="Calibri"/>
            </a:endParaRPr>
          </a:p>
          <a:p>
            <a:pPr marL="0" lvl="1" indent="0">
              <a:spcBef>
                <a:spcPts val="397"/>
              </a:spcBef>
              <a:buClr>
                <a:schemeClr val="lt1"/>
              </a:buClr>
            </a:pPr>
            <a:endParaRPr sz="1600" dirty="0">
              <a:solidFill>
                <a:srgbClr val="000000"/>
              </a:solidFill>
              <a:latin typeface="Calibri"/>
              <a:ea typeface="Calibri"/>
              <a:cs typeface="Calibri"/>
              <a:sym typeface="Calibri"/>
            </a:endParaRPr>
          </a:p>
          <a:p>
            <a:pPr marL="818954" lvl="1" indent="-237987">
              <a:spcBef>
                <a:spcPts val="397"/>
              </a:spcBef>
              <a:buClr>
                <a:schemeClr val="lt1"/>
              </a:buClr>
            </a:pPr>
            <a:endParaRPr sz="1600" dirty="0">
              <a:solidFill>
                <a:srgbClr val="000000"/>
              </a:solidFill>
              <a:latin typeface="Calibri"/>
              <a:ea typeface="Calibri"/>
              <a:cs typeface="Calibri"/>
              <a:sym typeface="Calibri"/>
            </a:endParaRPr>
          </a:p>
          <a:p>
            <a:pPr>
              <a:spcBef>
                <a:spcPts val="397"/>
              </a:spcBef>
            </a:pPr>
            <a:endParaRPr lang="en-US" sz="2000" dirty="0">
              <a:solidFill>
                <a:srgbClr val="000000"/>
              </a:solidFill>
              <a:latin typeface="Calibri"/>
              <a:ea typeface="Calibri"/>
              <a:cs typeface="Calibri"/>
              <a:sym typeface="Calibri"/>
            </a:endParaRPr>
          </a:p>
          <a:p>
            <a:pPr>
              <a:spcBef>
                <a:spcPts val="397"/>
              </a:spcBef>
            </a:pPr>
            <a:r>
              <a:rPr lang="en" sz="2400" dirty="0">
                <a:solidFill>
                  <a:srgbClr val="000000"/>
                </a:solidFill>
                <a:latin typeface="Calibri"/>
                <a:ea typeface="Calibri"/>
                <a:cs typeface="Calibri"/>
                <a:sym typeface="Calibri"/>
              </a:rPr>
              <a:t>Cognitive Psychology</a:t>
            </a:r>
            <a:r>
              <a:rPr lang="en-US" sz="2400" dirty="0">
                <a:solidFill>
                  <a:srgbClr val="000000"/>
                </a:solidFill>
                <a:latin typeface="Calibri"/>
                <a:ea typeface="Calibri"/>
                <a:cs typeface="Calibri"/>
                <a:sym typeface="Calibri"/>
              </a:rPr>
              <a:t>:</a:t>
            </a:r>
            <a:endParaRPr lang="en" sz="2400" dirty="0">
              <a:solidFill>
                <a:srgbClr val="000000"/>
              </a:solidFill>
              <a:latin typeface="Calibri"/>
              <a:ea typeface="Calibri"/>
              <a:cs typeface="Calibri"/>
              <a:sym typeface="Calibri"/>
            </a:endParaRPr>
          </a:p>
          <a:p>
            <a:pPr>
              <a:spcBef>
                <a:spcPts val="397"/>
              </a:spcBef>
            </a:pPr>
            <a:endParaRPr sz="2000" dirty="0">
              <a:solidFill>
                <a:srgbClr val="000000"/>
              </a:solidFill>
              <a:latin typeface="Calibri"/>
              <a:ea typeface="Calibri"/>
              <a:cs typeface="Calibri"/>
              <a:sym typeface="Calibri"/>
            </a:endParaRPr>
          </a:p>
          <a:p>
            <a:pPr marL="377979" indent="-300983">
              <a:spcBef>
                <a:spcPts val="397"/>
              </a:spcBef>
              <a:buClr>
                <a:schemeClr val="lt1"/>
              </a:buClr>
            </a:pPr>
            <a:endParaRPr sz="3100" dirty="0">
              <a:solidFill>
                <a:srgbClr val="000000"/>
              </a:solidFill>
              <a:latin typeface="Calibri"/>
              <a:ea typeface="Calibri"/>
              <a:cs typeface="Calibri"/>
              <a:sym typeface="Calibri"/>
            </a:endParaRPr>
          </a:p>
          <a:p>
            <a:pPr>
              <a:spcBef>
                <a:spcPts val="310"/>
              </a:spcBef>
            </a:pPr>
            <a:endParaRPr sz="3000" dirty="0">
              <a:solidFill>
                <a:srgbClr val="000000"/>
              </a:solidFill>
              <a:latin typeface="Helvetica Neue"/>
              <a:ea typeface="Helvetica Neue"/>
              <a:cs typeface="Helvetica Neue"/>
              <a:sym typeface="Helvetica Neue"/>
            </a:endParaRPr>
          </a:p>
          <a:p>
            <a:pPr marL="371567" lvl="1" indent="-196576">
              <a:spcBef>
                <a:spcPts val="310"/>
              </a:spcBef>
              <a:buFont typeface="Courier New"/>
              <a:buChar char="o"/>
            </a:pPr>
            <a:endParaRPr sz="2000" dirty="0">
              <a:solidFill>
                <a:srgbClr val="000000"/>
              </a:solidFill>
              <a:latin typeface="Helvetica Neue"/>
              <a:ea typeface="Helvetica Neue"/>
              <a:cs typeface="Helvetica Neue"/>
              <a:sym typeface="Helvetica Neue"/>
            </a:endParaRPr>
          </a:p>
          <a:p>
            <a:pPr marL="1280928" lvl="2" indent="-258985">
              <a:spcBef>
                <a:spcPts val="397"/>
              </a:spcBef>
            </a:pPr>
            <a:endParaRPr sz="2000" dirty="0">
              <a:solidFill>
                <a:srgbClr val="000000"/>
              </a:solidFill>
              <a:latin typeface="Calibri"/>
              <a:ea typeface="Calibri"/>
              <a:cs typeface="Calibri"/>
              <a:sym typeface="Calibri"/>
            </a:endParaRPr>
          </a:p>
        </p:txBody>
      </p:sp>
      <p:grpSp>
        <p:nvGrpSpPr>
          <p:cNvPr id="2" name="Group 1"/>
          <p:cNvGrpSpPr/>
          <p:nvPr/>
        </p:nvGrpSpPr>
        <p:grpSpPr>
          <a:xfrm>
            <a:off x="695325" y="4314825"/>
            <a:ext cx="8096953" cy="2478934"/>
            <a:chOff x="1259681" y="1176443"/>
            <a:chExt cx="8096953" cy="2478934"/>
          </a:xfrm>
        </p:grpSpPr>
        <p:grpSp>
          <p:nvGrpSpPr>
            <p:cNvPr id="308" name="Shape 308"/>
            <p:cNvGrpSpPr/>
            <p:nvPr/>
          </p:nvGrpSpPr>
          <p:grpSpPr>
            <a:xfrm>
              <a:off x="1511617" y="1176443"/>
              <a:ext cx="1574602" cy="1050395"/>
              <a:chOff x="432" y="383"/>
              <a:chExt cx="900" cy="599"/>
            </a:xfrm>
          </p:grpSpPr>
          <p:sp>
            <p:nvSpPr>
              <p:cNvPr id="309" name="Shape 309"/>
              <p:cNvSpPr/>
              <p:nvPr/>
            </p:nvSpPr>
            <p:spPr>
              <a:xfrm>
                <a:off x="432" y="383"/>
                <a:ext cx="900" cy="599"/>
              </a:xfrm>
              <a:prstGeom prst="rect">
                <a:avLst/>
              </a:prstGeom>
              <a:solidFill>
                <a:schemeClr val="dk1"/>
              </a:solidFill>
              <a:ln w="19050" cap="flat">
                <a:solidFill>
                  <a:schemeClr val="lt1"/>
                </a:solidFill>
                <a:prstDash val="solid"/>
                <a:miter/>
                <a:headEnd type="none" w="med" len="med"/>
                <a:tailEnd type="none" w="med" len="med"/>
              </a:ln>
            </p:spPr>
            <p:txBody>
              <a:bodyPr lIns="91425" tIns="45700" rIns="91425" bIns="45700" anchor="ctr" anchorCtr="0">
                <a:noAutofit/>
              </a:bodyPr>
              <a:lstStyle/>
              <a:p>
                <a:pPr>
                  <a:spcBef>
                    <a:spcPts val="0"/>
                  </a:spcBef>
                </a:pPr>
                <a:endParaRPr/>
              </a:p>
            </p:txBody>
          </p:sp>
          <p:sp>
            <p:nvSpPr>
              <p:cNvPr id="310" name="Shape 310"/>
              <p:cNvSpPr txBox="1"/>
              <p:nvPr/>
            </p:nvSpPr>
            <p:spPr>
              <a:xfrm>
                <a:off x="575" y="565"/>
                <a:ext cx="599" cy="299"/>
              </a:xfrm>
              <a:prstGeom prst="rect">
                <a:avLst/>
              </a:prstGeom>
              <a:noFill/>
              <a:ln>
                <a:noFill/>
              </a:ln>
            </p:spPr>
            <p:txBody>
              <a:bodyPr lIns="91425" tIns="45700" rIns="91425" bIns="45700" anchor="t" anchorCtr="0">
                <a:noAutofit/>
              </a:bodyPr>
              <a:lstStyle/>
              <a:p>
                <a:pPr>
                  <a:spcBef>
                    <a:spcPts val="0"/>
                  </a:spcBef>
                  <a:buSzPct val="25000"/>
                </a:pPr>
                <a:r>
                  <a:rPr lang="en" sz="2000" dirty="0">
                    <a:solidFill>
                      <a:schemeClr val="bg1"/>
                    </a:solidFill>
                    <a:latin typeface="Times New Roman"/>
                    <a:ea typeface="Times New Roman"/>
                    <a:cs typeface="Times New Roman"/>
                    <a:sym typeface="Times New Roman"/>
                  </a:rPr>
                  <a:t>Stimuli</a:t>
                </a:r>
              </a:p>
            </p:txBody>
          </p:sp>
        </p:grpSp>
        <p:grpSp>
          <p:nvGrpSpPr>
            <p:cNvPr id="311" name="Shape 311"/>
            <p:cNvGrpSpPr/>
            <p:nvPr/>
          </p:nvGrpSpPr>
          <p:grpSpPr>
            <a:xfrm>
              <a:off x="4198936" y="1176444"/>
              <a:ext cx="1728563" cy="1050395"/>
              <a:chOff x="3647" y="288"/>
              <a:chExt cx="988" cy="599"/>
            </a:xfrm>
          </p:grpSpPr>
          <p:sp>
            <p:nvSpPr>
              <p:cNvPr id="312" name="Shape 312"/>
              <p:cNvSpPr/>
              <p:nvPr/>
            </p:nvSpPr>
            <p:spPr>
              <a:xfrm>
                <a:off x="3647" y="288"/>
                <a:ext cx="900" cy="599"/>
              </a:xfrm>
              <a:prstGeom prst="rect">
                <a:avLst/>
              </a:prstGeom>
              <a:solidFill>
                <a:schemeClr val="dk1"/>
              </a:solidFill>
              <a:ln w="19050" cap="flat">
                <a:solidFill>
                  <a:schemeClr val="lt1"/>
                </a:solidFill>
                <a:prstDash val="solid"/>
                <a:miter/>
                <a:headEnd type="none" w="med" len="med"/>
                <a:tailEnd type="none" w="med" len="med"/>
              </a:ln>
            </p:spPr>
            <p:txBody>
              <a:bodyPr lIns="91425" tIns="45700" rIns="91425" bIns="45700" anchor="ctr" anchorCtr="0">
                <a:noAutofit/>
              </a:bodyPr>
              <a:lstStyle/>
              <a:p>
                <a:pPr>
                  <a:spcBef>
                    <a:spcPts val="0"/>
                  </a:spcBef>
                </a:pPr>
                <a:endParaRPr/>
              </a:p>
            </p:txBody>
          </p:sp>
          <p:sp>
            <p:nvSpPr>
              <p:cNvPr id="313" name="Shape 313"/>
              <p:cNvSpPr txBox="1"/>
              <p:nvPr/>
            </p:nvSpPr>
            <p:spPr>
              <a:xfrm>
                <a:off x="3735" y="470"/>
                <a:ext cx="900" cy="299"/>
              </a:xfrm>
              <a:prstGeom prst="rect">
                <a:avLst/>
              </a:prstGeom>
              <a:noFill/>
              <a:ln>
                <a:noFill/>
              </a:ln>
            </p:spPr>
            <p:txBody>
              <a:bodyPr lIns="91425" tIns="45700" rIns="91425" bIns="45700" anchor="t" anchorCtr="0">
                <a:noAutofit/>
              </a:bodyPr>
              <a:lstStyle/>
              <a:p>
                <a:pPr>
                  <a:spcBef>
                    <a:spcPts val="0"/>
                  </a:spcBef>
                  <a:buSzPct val="25000"/>
                </a:pPr>
                <a:r>
                  <a:rPr lang="en" sz="2000" dirty="0">
                    <a:solidFill>
                      <a:srgbClr val="FFFFFF"/>
                    </a:solidFill>
                    <a:latin typeface="Times New Roman"/>
                    <a:ea typeface="Times New Roman"/>
                    <a:cs typeface="Times New Roman"/>
                    <a:sym typeface="Times New Roman"/>
                  </a:rPr>
                  <a:t>Responses</a:t>
                </a:r>
              </a:p>
            </p:txBody>
          </p:sp>
        </p:grpSp>
        <p:cxnSp>
          <p:nvCxnSpPr>
            <p:cNvPr id="314" name="Shape 314"/>
            <p:cNvCxnSpPr/>
            <p:nvPr/>
          </p:nvCxnSpPr>
          <p:spPr>
            <a:xfrm>
              <a:off x="3191192" y="1596602"/>
              <a:ext cx="839788" cy="0"/>
            </a:xfrm>
            <a:prstGeom prst="straightConnector1">
              <a:avLst/>
            </a:prstGeom>
            <a:noFill/>
            <a:ln w="38100" cap="flat">
              <a:solidFill>
                <a:schemeClr val="tx1"/>
              </a:solidFill>
              <a:prstDash val="solid"/>
              <a:round/>
              <a:headEnd type="none" w="med" len="med"/>
              <a:tailEnd type="triangle" w="med" len="med"/>
            </a:ln>
          </p:spPr>
        </p:cxnSp>
        <p:grpSp>
          <p:nvGrpSpPr>
            <p:cNvPr id="315" name="Shape 315"/>
            <p:cNvGrpSpPr/>
            <p:nvPr/>
          </p:nvGrpSpPr>
          <p:grpSpPr>
            <a:xfrm>
              <a:off x="1259681" y="2604981"/>
              <a:ext cx="1574602" cy="1050395"/>
              <a:chOff x="432" y="383"/>
              <a:chExt cx="900" cy="599"/>
            </a:xfrm>
          </p:grpSpPr>
          <p:sp>
            <p:nvSpPr>
              <p:cNvPr id="316" name="Shape 316"/>
              <p:cNvSpPr/>
              <p:nvPr/>
            </p:nvSpPr>
            <p:spPr>
              <a:xfrm>
                <a:off x="432" y="383"/>
                <a:ext cx="900" cy="599"/>
              </a:xfrm>
              <a:prstGeom prst="rect">
                <a:avLst/>
              </a:prstGeom>
              <a:solidFill>
                <a:schemeClr val="dk1"/>
              </a:solidFill>
              <a:ln w="19050" cap="flat">
                <a:solidFill>
                  <a:schemeClr val="lt1"/>
                </a:solidFill>
                <a:prstDash val="solid"/>
                <a:miter/>
                <a:headEnd type="none" w="med" len="med"/>
                <a:tailEnd type="none" w="med" len="med"/>
              </a:ln>
            </p:spPr>
            <p:txBody>
              <a:bodyPr lIns="91425" tIns="45700" rIns="91425" bIns="45700" anchor="ctr" anchorCtr="0">
                <a:noAutofit/>
              </a:bodyPr>
              <a:lstStyle/>
              <a:p>
                <a:pPr>
                  <a:spcBef>
                    <a:spcPts val="0"/>
                  </a:spcBef>
                </a:pPr>
                <a:endParaRPr/>
              </a:p>
            </p:txBody>
          </p:sp>
          <p:sp>
            <p:nvSpPr>
              <p:cNvPr id="317" name="Shape 317"/>
              <p:cNvSpPr txBox="1"/>
              <p:nvPr/>
            </p:nvSpPr>
            <p:spPr>
              <a:xfrm>
                <a:off x="589" y="532"/>
                <a:ext cx="599" cy="299"/>
              </a:xfrm>
              <a:prstGeom prst="rect">
                <a:avLst/>
              </a:prstGeom>
              <a:noFill/>
              <a:ln>
                <a:noFill/>
              </a:ln>
            </p:spPr>
            <p:txBody>
              <a:bodyPr lIns="91425" tIns="45700" rIns="91425" bIns="45700" anchor="t" anchorCtr="0">
                <a:noAutofit/>
              </a:bodyPr>
              <a:lstStyle/>
              <a:p>
                <a:pPr>
                  <a:spcBef>
                    <a:spcPts val="0"/>
                  </a:spcBef>
                  <a:buSzPct val="25000"/>
                </a:pPr>
                <a:r>
                  <a:rPr lang="en" sz="2000" dirty="0">
                    <a:solidFill>
                      <a:srgbClr val="FFFFFF"/>
                    </a:solidFill>
                    <a:latin typeface="Times New Roman"/>
                    <a:ea typeface="Times New Roman"/>
                    <a:cs typeface="Times New Roman"/>
                    <a:sym typeface="Times New Roman"/>
                  </a:rPr>
                  <a:t>Stimuli</a:t>
                </a:r>
              </a:p>
            </p:txBody>
          </p:sp>
        </p:grpSp>
        <p:grpSp>
          <p:nvGrpSpPr>
            <p:cNvPr id="318" name="Shape 318"/>
            <p:cNvGrpSpPr/>
            <p:nvPr/>
          </p:nvGrpSpPr>
          <p:grpSpPr>
            <a:xfrm>
              <a:off x="3863022" y="2604982"/>
              <a:ext cx="2962001" cy="1050395"/>
              <a:chOff x="1776" y="288"/>
              <a:chExt cx="1693" cy="599"/>
            </a:xfrm>
          </p:grpSpPr>
          <p:sp>
            <p:nvSpPr>
              <p:cNvPr id="319" name="Shape 319"/>
              <p:cNvSpPr/>
              <p:nvPr/>
            </p:nvSpPr>
            <p:spPr>
              <a:xfrm>
                <a:off x="1776" y="288"/>
                <a:ext cx="1500" cy="599"/>
              </a:xfrm>
              <a:prstGeom prst="rect">
                <a:avLst/>
              </a:prstGeom>
              <a:solidFill>
                <a:schemeClr val="dk1"/>
              </a:solidFill>
              <a:ln w="19050" cap="flat">
                <a:solidFill>
                  <a:schemeClr val="lt1"/>
                </a:solidFill>
                <a:prstDash val="solid"/>
                <a:miter/>
                <a:headEnd type="none" w="med" len="med"/>
                <a:tailEnd type="none" w="med" len="med"/>
              </a:ln>
            </p:spPr>
            <p:txBody>
              <a:bodyPr lIns="91425" tIns="45700" rIns="91425" bIns="45700" anchor="ctr" anchorCtr="0">
                <a:noAutofit/>
              </a:bodyPr>
              <a:lstStyle/>
              <a:p>
                <a:pPr>
                  <a:spcBef>
                    <a:spcPts val="0"/>
                  </a:spcBef>
                </a:pPr>
                <a:endParaRPr/>
              </a:p>
            </p:txBody>
          </p:sp>
          <p:sp>
            <p:nvSpPr>
              <p:cNvPr id="320" name="Shape 320"/>
              <p:cNvSpPr txBox="1"/>
              <p:nvPr/>
            </p:nvSpPr>
            <p:spPr>
              <a:xfrm>
                <a:off x="1969" y="437"/>
                <a:ext cx="1500" cy="299"/>
              </a:xfrm>
              <a:prstGeom prst="rect">
                <a:avLst/>
              </a:prstGeom>
              <a:noFill/>
              <a:ln>
                <a:noFill/>
              </a:ln>
            </p:spPr>
            <p:txBody>
              <a:bodyPr lIns="91425" tIns="45700" rIns="91425" bIns="45700" anchor="t" anchorCtr="0">
                <a:noAutofit/>
              </a:bodyPr>
              <a:lstStyle/>
              <a:p>
                <a:pPr>
                  <a:spcBef>
                    <a:spcPts val="0"/>
                  </a:spcBef>
                  <a:buSzPct val="25000"/>
                </a:pPr>
                <a:r>
                  <a:rPr lang="en" sz="2000" dirty="0">
                    <a:solidFill>
                      <a:srgbClr val="FFFFFF"/>
                    </a:solidFill>
                    <a:latin typeface="Times New Roman"/>
                    <a:ea typeface="Times New Roman"/>
                    <a:cs typeface="Times New Roman"/>
                    <a:sym typeface="Times New Roman"/>
                  </a:rPr>
                  <a:t>Mental Processes</a:t>
                </a:r>
              </a:p>
            </p:txBody>
          </p:sp>
        </p:grpSp>
        <p:grpSp>
          <p:nvGrpSpPr>
            <p:cNvPr id="321" name="Shape 321"/>
            <p:cNvGrpSpPr/>
            <p:nvPr/>
          </p:nvGrpSpPr>
          <p:grpSpPr>
            <a:xfrm>
              <a:off x="7558088" y="2604982"/>
              <a:ext cx="1798546" cy="1050395"/>
              <a:chOff x="3647" y="288"/>
              <a:chExt cx="1028" cy="599"/>
            </a:xfrm>
          </p:grpSpPr>
          <p:sp>
            <p:nvSpPr>
              <p:cNvPr id="322" name="Shape 322"/>
              <p:cNvSpPr/>
              <p:nvPr/>
            </p:nvSpPr>
            <p:spPr>
              <a:xfrm>
                <a:off x="3647" y="288"/>
                <a:ext cx="900" cy="599"/>
              </a:xfrm>
              <a:prstGeom prst="rect">
                <a:avLst/>
              </a:prstGeom>
              <a:solidFill>
                <a:schemeClr val="dk1"/>
              </a:solidFill>
              <a:ln w="19050" cap="flat">
                <a:solidFill>
                  <a:schemeClr val="lt1"/>
                </a:solidFill>
                <a:prstDash val="solid"/>
                <a:miter/>
                <a:headEnd type="none" w="med" len="med"/>
                <a:tailEnd type="none" w="med" len="med"/>
              </a:ln>
            </p:spPr>
            <p:txBody>
              <a:bodyPr lIns="91425" tIns="45700" rIns="91425" bIns="45700" anchor="ctr" anchorCtr="0">
                <a:noAutofit/>
              </a:bodyPr>
              <a:lstStyle/>
              <a:p>
                <a:pPr>
                  <a:spcBef>
                    <a:spcPts val="0"/>
                  </a:spcBef>
                </a:pPr>
                <a:endParaRPr/>
              </a:p>
            </p:txBody>
          </p:sp>
          <p:sp>
            <p:nvSpPr>
              <p:cNvPr id="323" name="Shape 323"/>
              <p:cNvSpPr txBox="1"/>
              <p:nvPr/>
            </p:nvSpPr>
            <p:spPr>
              <a:xfrm>
                <a:off x="3775" y="437"/>
                <a:ext cx="900" cy="299"/>
              </a:xfrm>
              <a:prstGeom prst="rect">
                <a:avLst/>
              </a:prstGeom>
              <a:noFill/>
              <a:ln>
                <a:noFill/>
              </a:ln>
            </p:spPr>
            <p:txBody>
              <a:bodyPr lIns="91425" tIns="45700" rIns="91425" bIns="45700" anchor="t" anchorCtr="0">
                <a:noAutofit/>
              </a:bodyPr>
              <a:lstStyle/>
              <a:p>
                <a:pPr>
                  <a:spcBef>
                    <a:spcPts val="0"/>
                  </a:spcBef>
                  <a:buSzPct val="25000"/>
                </a:pPr>
                <a:r>
                  <a:rPr lang="en" sz="2000" dirty="0">
                    <a:solidFill>
                      <a:srgbClr val="FFFFFF"/>
                    </a:solidFill>
                    <a:latin typeface="Times New Roman"/>
                    <a:ea typeface="Times New Roman"/>
                    <a:cs typeface="Times New Roman"/>
                    <a:sym typeface="Times New Roman"/>
                  </a:rPr>
                  <a:t>Responses</a:t>
                </a:r>
              </a:p>
            </p:txBody>
          </p:sp>
        </p:grpSp>
        <p:cxnSp>
          <p:nvCxnSpPr>
            <p:cNvPr id="324" name="Shape 324"/>
            <p:cNvCxnSpPr/>
            <p:nvPr/>
          </p:nvCxnSpPr>
          <p:spPr>
            <a:xfrm>
              <a:off x="2939256" y="3025140"/>
              <a:ext cx="839788" cy="0"/>
            </a:xfrm>
            <a:prstGeom prst="straightConnector1">
              <a:avLst/>
            </a:prstGeom>
            <a:noFill/>
            <a:ln w="38100" cap="flat">
              <a:solidFill>
                <a:srgbClr val="000000"/>
              </a:solidFill>
              <a:prstDash val="solid"/>
              <a:round/>
              <a:headEnd type="none" w="med" len="med"/>
              <a:tailEnd type="triangle" w="med" len="med"/>
            </a:ln>
          </p:spPr>
        </p:cxnSp>
        <p:cxnSp>
          <p:nvCxnSpPr>
            <p:cNvPr id="325" name="Shape 325"/>
            <p:cNvCxnSpPr/>
            <p:nvPr/>
          </p:nvCxnSpPr>
          <p:spPr>
            <a:xfrm>
              <a:off x="6634321" y="3025140"/>
              <a:ext cx="839788" cy="0"/>
            </a:xfrm>
            <a:prstGeom prst="straightConnector1">
              <a:avLst/>
            </a:prstGeom>
            <a:noFill/>
            <a:ln w="38100" cap="flat">
              <a:solidFill>
                <a:srgbClr val="000000"/>
              </a:solidFill>
              <a:prstDash val="solid"/>
              <a:round/>
              <a:headEnd type="none" w="med" len="med"/>
              <a:tailEnd type="triangle" w="med" len="med"/>
            </a:ln>
          </p:spPr>
        </p:cxnSp>
      </p:grpSp>
      <p:pic>
        <p:nvPicPr>
          <p:cNvPr id="5122" name="Picture 2" descr="The IB CS SL Book - Topic 2">
            <a:extLst>
              <a:ext uri="{FF2B5EF4-FFF2-40B4-BE49-F238E27FC236}">
                <a16:creationId xmlns:a16="http://schemas.microsoft.com/office/drawing/2014/main" id="{C85FD84E-C34C-394C-A9A2-24C676D57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1906" y="1478840"/>
            <a:ext cx="4441459" cy="2827337"/>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C947722C-45A1-DF40-8FA0-0117ED3B2716}"/>
              </a:ext>
            </a:extLst>
          </p:cNvPr>
          <p:cNvSpPr>
            <a:spLocks noGrp="1"/>
          </p:cNvSpPr>
          <p:nvPr>
            <p:ph type="title"/>
          </p:nvPr>
        </p:nvSpPr>
        <p:spPr>
          <a:xfrm>
            <a:off x="503238" y="301625"/>
            <a:ext cx="9107487" cy="915931"/>
          </a:xfrm>
        </p:spPr>
        <p:txBody>
          <a:bodyPr/>
          <a:lstStyle/>
          <a:p>
            <a:r>
              <a:rPr lang="en-US" dirty="0"/>
              <a:t>Mind as Computer</a:t>
            </a:r>
          </a:p>
        </p:txBody>
      </p:sp>
      <p:pic>
        <p:nvPicPr>
          <p:cNvPr id="5128" name="Picture 8" descr="Mark Zuckerberg: Wearables That Read Your Mind | PYMNTS.com">
            <a:extLst>
              <a:ext uri="{FF2B5EF4-FFF2-40B4-BE49-F238E27FC236}">
                <a16:creationId xmlns:a16="http://schemas.microsoft.com/office/drawing/2014/main" id="{A5B9F960-1E59-6143-89FD-3B4D2D89F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2392" y="1433321"/>
            <a:ext cx="2798763" cy="2289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622705"/>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the Brain..</a:t>
            </a:r>
          </a:p>
        </p:txBody>
      </p:sp>
      <p:sp>
        <p:nvSpPr>
          <p:cNvPr id="3" name="Content Placeholder 2"/>
          <p:cNvSpPr>
            <a:spLocks noGrp="1"/>
          </p:cNvSpPr>
          <p:nvPr>
            <p:ph idx="1"/>
          </p:nvPr>
        </p:nvSpPr>
        <p:spPr/>
        <p:txBody>
          <a:bodyPr/>
          <a:lstStyle/>
          <a:p>
            <a:pPr marL="107950" indent="0">
              <a:buNone/>
            </a:pPr>
            <a:r>
              <a:rPr lang="en-US" dirty="0"/>
              <a:t>1960’s-80’s: Cognitive “boxology” based on idea that mind is a digital computer</a:t>
            </a:r>
          </a:p>
          <a:p>
            <a:pPr marL="107950" indent="0">
              <a:buNone/>
            </a:pPr>
            <a:r>
              <a:rPr lang="en-US" dirty="0"/>
              <a:t>1990’s – now: </a:t>
            </a:r>
            <a:r>
              <a:rPr lang="en-US" b="1" dirty="0"/>
              <a:t>Cognitive Neuroscience</a:t>
            </a:r>
            <a:r>
              <a:rPr lang="en-US" dirty="0"/>
              <a:t>!</a:t>
            </a:r>
          </a:p>
        </p:txBody>
      </p:sp>
      <p:pic>
        <p:nvPicPr>
          <p:cNvPr id="4" name="Picture 2" descr="full_fmri2.jpg                                                 00000002NO NAME                        00000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5" y="3552825"/>
            <a:ext cx="3209925" cy="36111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stretch>
            <a:fillRect/>
          </a:stretch>
        </p:blipFill>
        <p:spPr>
          <a:xfrm>
            <a:off x="4505325" y="3552825"/>
            <a:ext cx="4987637" cy="3429000"/>
          </a:xfrm>
          <a:prstGeom prst="rect">
            <a:avLst/>
          </a:prstGeom>
        </p:spPr>
      </p:pic>
    </p:spTree>
    <p:extLst>
      <p:ext uri="{BB962C8B-B14F-4D97-AF65-F5344CB8AC3E}">
        <p14:creationId xmlns:p14="http://schemas.microsoft.com/office/powerpoint/2010/main" val="1597516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DC672-C9BC-0346-8EC7-80BB2702A5E4}"/>
              </a:ext>
            </a:extLst>
          </p:cNvPr>
          <p:cNvSpPr>
            <a:spLocks noGrp="1"/>
          </p:cNvSpPr>
          <p:nvPr>
            <p:ph type="title"/>
          </p:nvPr>
        </p:nvSpPr>
        <p:spPr/>
        <p:txBody>
          <a:bodyPr/>
          <a:lstStyle/>
          <a:p>
            <a:r>
              <a:rPr lang="en-US" dirty="0"/>
              <a:t>Neural Networks</a:t>
            </a:r>
            <a:br>
              <a:rPr lang="en-US" dirty="0"/>
            </a:br>
            <a:r>
              <a:rPr lang="en-US" sz="3200" dirty="0"/>
              <a:t>(</a:t>
            </a:r>
            <a:r>
              <a:rPr lang="en-US" sz="3200" dirty="0" err="1"/>
              <a:t>Rumelhart</a:t>
            </a:r>
            <a:r>
              <a:rPr lang="en-US" sz="3200" dirty="0"/>
              <a:t> &amp; McClelland, Hinton)</a:t>
            </a:r>
            <a:endParaRPr lang="en-US" dirty="0"/>
          </a:p>
        </p:txBody>
      </p:sp>
      <p:pic>
        <p:nvPicPr>
          <p:cNvPr id="4098" name="Picture 2" descr="Remembering David E. Rumelhart (1942-2011) – Association for Psychological  Science – APS">
            <a:extLst>
              <a:ext uri="{FF2B5EF4-FFF2-40B4-BE49-F238E27FC236}">
                <a16:creationId xmlns:a16="http://schemas.microsoft.com/office/drawing/2014/main" id="{911C98E9-A2B2-5043-97C3-E1E8ED93E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495425"/>
            <a:ext cx="254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om the left: Donald Norman, David Rumelhart, Mark Wallen, and James L. McClelland, in a picture taken in the late 1970s.">
            <a:extLst>
              <a:ext uri="{FF2B5EF4-FFF2-40B4-BE49-F238E27FC236}">
                <a16:creationId xmlns:a16="http://schemas.microsoft.com/office/drawing/2014/main" id="{295D79FA-827B-3444-859A-AC54B665658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59129" y="2105025"/>
            <a:ext cx="381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James McClelland">
            <a:extLst>
              <a:ext uri="{FF2B5EF4-FFF2-40B4-BE49-F238E27FC236}">
                <a16:creationId xmlns:a16="http://schemas.microsoft.com/office/drawing/2014/main" id="{FA28F5A7-1859-0149-A89B-C11D93F12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9129" y="1696593"/>
            <a:ext cx="2438400" cy="335686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arallel Distributed Processing, Volume 1 | The MIT Press">
            <a:extLst>
              <a:ext uri="{FF2B5EF4-FFF2-40B4-BE49-F238E27FC236}">
                <a16:creationId xmlns:a16="http://schemas.microsoft.com/office/drawing/2014/main" id="{9F104086-67AE-D64C-A321-A256380B3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4158" y="3629025"/>
            <a:ext cx="2451096" cy="379241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The science of word recognition - Typography | Microsoft Docs">
            <a:extLst>
              <a:ext uri="{FF2B5EF4-FFF2-40B4-BE49-F238E27FC236}">
                <a16:creationId xmlns:a16="http://schemas.microsoft.com/office/drawing/2014/main" id="{CB8EC589-3FA6-E345-9237-0E8D3273CC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4779" y="4176795"/>
            <a:ext cx="3143250" cy="26968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488B430-54DA-B64A-8064-467ECFB59DE7}"/>
              </a:ext>
            </a:extLst>
          </p:cNvPr>
          <p:cNvSpPr txBox="1"/>
          <p:nvPr/>
        </p:nvSpPr>
        <p:spPr>
          <a:xfrm>
            <a:off x="390525" y="5305425"/>
            <a:ext cx="2333633" cy="1828065"/>
          </a:xfrm>
          <a:prstGeom prst="rect">
            <a:avLst/>
          </a:prstGeom>
          <a:noFill/>
        </p:spPr>
        <p:txBody>
          <a:bodyPr wrap="square" rtlCol="0">
            <a:spAutoFit/>
          </a:bodyPr>
          <a:lstStyle/>
          <a:p>
            <a:r>
              <a:rPr lang="en-US" sz="2400" dirty="0"/>
              <a:t>Psychology:</a:t>
            </a:r>
          </a:p>
          <a:p>
            <a:r>
              <a:rPr lang="en-US" sz="2400" dirty="0"/>
              <a:t>currently taking the AI world by storm, 30 years later… </a:t>
            </a:r>
          </a:p>
        </p:txBody>
      </p:sp>
      <p:pic>
        <p:nvPicPr>
          <p:cNvPr id="4108" name="Picture 12">
            <a:extLst>
              <a:ext uri="{FF2B5EF4-FFF2-40B4-BE49-F238E27FC236}">
                <a16:creationId xmlns:a16="http://schemas.microsoft.com/office/drawing/2014/main" id="{DC5153F7-AF94-DE4B-BE6C-90CBC652380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739" t="29355" r="544" b="10864"/>
          <a:stretch/>
        </p:blipFill>
        <p:spPr bwMode="auto">
          <a:xfrm>
            <a:off x="6334125" y="5496814"/>
            <a:ext cx="3632200" cy="198913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Google's AI Guru Wants Computers to Think More Like Brains | WIRED">
            <a:extLst>
              <a:ext uri="{FF2B5EF4-FFF2-40B4-BE49-F238E27FC236}">
                <a16:creationId xmlns:a16="http://schemas.microsoft.com/office/drawing/2014/main" id="{67835DF4-33A0-C84E-AB27-4C30EC3BD60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0170" r="12193" b="18727"/>
          <a:stretch/>
        </p:blipFill>
        <p:spPr bwMode="auto">
          <a:xfrm>
            <a:off x="8518525" y="3790950"/>
            <a:ext cx="1447800" cy="1851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326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took a while, but..</a:t>
            </a:r>
          </a:p>
        </p:txBody>
      </p:sp>
      <p:sp>
        <p:nvSpPr>
          <p:cNvPr id="3" name="Content Placeholder 2"/>
          <p:cNvSpPr>
            <a:spLocks noGrp="1"/>
          </p:cNvSpPr>
          <p:nvPr>
            <p:ph idx="1"/>
          </p:nvPr>
        </p:nvSpPr>
        <p:spPr/>
        <p:txBody>
          <a:bodyPr/>
          <a:lstStyle/>
          <a:p>
            <a:pPr marL="107950" indent="0">
              <a:buNone/>
            </a:pPr>
            <a:r>
              <a:rPr lang="en-US" dirty="0"/>
              <a:t>We now have a mature science based on </a:t>
            </a:r>
            <a:r>
              <a:rPr lang="en-US" b="1" dirty="0"/>
              <a:t>objective data </a:t>
            </a:r>
            <a:r>
              <a:rPr lang="en-US" dirty="0"/>
              <a:t>about both </a:t>
            </a:r>
            <a:r>
              <a:rPr lang="en-US" b="1" dirty="0"/>
              <a:t>behavior</a:t>
            </a:r>
            <a:r>
              <a:rPr lang="en-US" dirty="0"/>
              <a:t> </a:t>
            </a:r>
            <a:r>
              <a:rPr lang="en-US" i="1" dirty="0"/>
              <a:t>and</a:t>
            </a:r>
            <a:r>
              <a:rPr lang="en-US" dirty="0"/>
              <a:t> the </a:t>
            </a:r>
            <a:r>
              <a:rPr lang="en-US" b="1" dirty="0"/>
              <a:t>brain</a:t>
            </a:r>
            <a:r>
              <a:rPr lang="en-US" dirty="0"/>
              <a:t> mechanisms that give rise to it!</a:t>
            </a:r>
          </a:p>
          <a:p>
            <a:pPr marL="107950" indent="0">
              <a:buNone/>
            </a:pPr>
            <a:endParaRPr lang="en-US" dirty="0"/>
          </a:p>
          <a:p>
            <a:pPr marL="107950" indent="0">
              <a:buNone/>
            </a:pPr>
            <a:r>
              <a:rPr lang="en-US" dirty="0"/>
              <a:t>Internal cognitive processes can be objectively measured in many ways, instead of just making stuff up about how computers might do stuff..</a:t>
            </a:r>
          </a:p>
        </p:txBody>
      </p:sp>
    </p:spTree>
    <p:extLst>
      <p:ext uri="{BB962C8B-B14F-4D97-AF65-F5344CB8AC3E}">
        <p14:creationId xmlns:p14="http://schemas.microsoft.com/office/powerpoint/2010/main" val="2141713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defRPr/>
            </a:pPr>
            <a:r>
              <a:rPr lang="en-US" sz="3500" dirty="0">
                <a:solidFill>
                  <a:schemeClr val="tx1"/>
                </a:solidFill>
                <a:latin typeface="Helvetica" charset="0"/>
              </a:rPr>
              <a:t>Paradigm Trends</a:t>
            </a:r>
          </a:p>
        </p:txBody>
      </p:sp>
      <p:pic>
        <p:nvPicPr>
          <p:cNvPr id="35842" name="Picture 1" descr="Fig 1.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1831" y="1596602"/>
            <a:ext cx="8925481" cy="5537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5601921"/>
      </p:ext>
    </p:extLst>
  </p:cSld>
  <p:clrMapOvr>
    <a:masterClrMapping/>
  </p:clrMapOvr>
  <p:transition>
    <p:randomBa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Historical Trends</a:t>
            </a:r>
          </a:p>
        </p:txBody>
      </p:sp>
      <p:sp>
        <p:nvSpPr>
          <p:cNvPr id="3" name="Content Placeholder 2"/>
          <p:cNvSpPr>
            <a:spLocks noGrp="1"/>
          </p:cNvSpPr>
          <p:nvPr>
            <p:ph idx="1"/>
          </p:nvPr>
        </p:nvSpPr>
        <p:spPr/>
        <p:txBody>
          <a:bodyPr/>
          <a:lstStyle/>
          <a:p>
            <a:r>
              <a:rPr lang="en-US" dirty="0"/>
              <a:t>Freud and psychoanalysis (1900-1920):</a:t>
            </a:r>
          </a:p>
          <a:p>
            <a:pPr lvl="1"/>
            <a:r>
              <a:rPr lang="en-US" dirty="0"/>
              <a:t>role of the unconscious, tripartite structure: id, ego, superego</a:t>
            </a:r>
          </a:p>
          <a:p>
            <a:r>
              <a:rPr lang="en-US" dirty="0"/>
              <a:t>Gestalt psychology (1910-1940)</a:t>
            </a:r>
          </a:p>
          <a:p>
            <a:pPr lvl="1"/>
            <a:r>
              <a:rPr lang="en-US" dirty="0"/>
              <a:t>Whole is different than sum of its parts: emergence!</a:t>
            </a:r>
          </a:p>
          <a:p>
            <a:r>
              <a:rPr lang="en-US" dirty="0"/>
              <a:t>Rogers, Maslow: Humanism (1950’s – now)</a:t>
            </a:r>
          </a:p>
          <a:p>
            <a:pPr lvl="1"/>
            <a:r>
              <a:rPr lang="en-US" dirty="0"/>
              <a:t>Motivation, individual feelings, potential for growth</a:t>
            </a:r>
          </a:p>
          <a:p>
            <a:r>
              <a:rPr lang="en-US" dirty="0"/>
              <a:t>Piaget: Developmental Stages, </a:t>
            </a:r>
            <a:r>
              <a:rPr lang="en-US" dirty="0" err="1"/>
              <a:t>etc</a:t>
            </a:r>
            <a:r>
              <a:rPr lang="en-US" dirty="0"/>
              <a:t> (1960’s)</a:t>
            </a:r>
          </a:p>
          <a:p>
            <a:r>
              <a:rPr lang="en-US" i="1" dirty="0"/>
              <a:t>And many others..</a:t>
            </a:r>
          </a:p>
        </p:txBody>
      </p:sp>
    </p:spTree>
    <p:extLst>
      <p:ext uri="{BB962C8B-B14F-4D97-AF65-F5344CB8AC3E}">
        <p14:creationId xmlns:p14="http://schemas.microsoft.com/office/powerpoint/2010/main" val="3666365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Crazy Science vs. Sane Science</a:t>
            </a:r>
          </a:p>
        </p:txBody>
      </p:sp>
      <p:sp>
        <p:nvSpPr>
          <p:cNvPr id="3" name="Content Placeholder 2"/>
          <p:cNvSpPr>
            <a:spLocks noGrp="1"/>
          </p:cNvSpPr>
          <p:nvPr>
            <p:ph idx="1"/>
          </p:nvPr>
        </p:nvSpPr>
        <p:spPr/>
        <p:txBody>
          <a:bodyPr/>
          <a:lstStyle/>
          <a:p>
            <a:pPr marL="107950" indent="0">
              <a:buNone/>
            </a:pPr>
            <a:r>
              <a:rPr lang="en-US" dirty="0"/>
              <a:t>Crazy: all the different theories!</a:t>
            </a:r>
          </a:p>
          <a:p>
            <a:pPr marL="107950" indent="0">
              <a:buNone/>
            </a:pPr>
            <a:r>
              <a:rPr lang="en-US" dirty="0"/>
              <a:t>	It’s all just S-&gt;R? Mind is a digital computer?</a:t>
            </a:r>
          </a:p>
          <a:p>
            <a:pPr marL="107950" indent="0">
              <a:buNone/>
            </a:pPr>
            <a:endParaRPr lang="en-US" dirty="0"/>
          </a:p>
          <a:p>
            <a:pPr marL="107950" indent="0">
              <a:buNone/>
            </a:pPr>
            <a:r>
              <a:rPr lang="en-US" dirty="0"/>
              <a:t>Sane: all the data that was generated.</a:t>
            </a:r>
          </a:p>
          <a:p>
            <a:pPr marL="107950" indent="0">
              <a:buNone/>
            </a:pPr>
            <a:r>
              <a:rPr lang="en-US" dirty="0"/>
              <a:t>	S-&gt;R learning data still very relevant.</a:t>
            </a:r>
          </a:p>
          <a:p>
            <a:pPr marL="107950" indent="0">
              <a:buNone/>
            </a:pPr>
            <a:r>
              <a:rPr lang="en-US" dirty="0"/>
              <a:t>	Cognitive info processing data very relevant..</a:t>
            </a:r>
          </a:p>
        </p:txBody>
      </p:sp>
    </p:spTree>
    <p:extLst>
      <p:ext uri="{BB962C8B-B14F-4D97-AF65-F5344CB8AC3E}">
        <p14:creationId xmlns:p14="http://schemas.microsoft.com/office/powerpoint/2010/main" val="3483286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Scientific Methods</a:t>
            </a:r>
          </a:p>
        </p:txBody>
      </p:sp>
      <p:sp>
        <p:nvSpPr>
          <p:cNvPr id="3" name="Content Placeholder 2"/>
          <p:cNvSpPr>
            <a:spLocks noGrp="1"/>
          </p:cNvSpPr>
          <p:nvPr>
            <p:ph idx="1"/>
          </p:nvPr>
        </p:nvSpPr>
        <p:spPr/>
        <p:txBody>
          <a:bodyPr/>
          <a:lstStyle/>
          <a:p>
            <a:pPr marL="107950" indent="0">
              <a:buNone/>
            </a:pPr>
            <a:r>
              <a:rPr lang="en-US" sz="2800" b="1" dirty="0"/>
              <a:t>Descriptive</a:t>
            </a:r>
            <a:r>
              <a:rPr lang="en-US" sz="2800" dirty="0"/>
              <a:t>: </a:t>
            </a:r>
            <a:r>
              <a:rPr lang="en-US" sz="2800" dirty="0">
                <a:solidFill>
                  <a:srgbClr val="008000"/>
                </a:solidFill>
              </a:rPr>
              <a:t>good</a:t>
            </a:r>
            <a:r>
              <a:rPr lang="en-US" sz="2800" dirty="0"/>
              <a:t>: doesn’t interfere (“naturalistic”)    </a:t>
            </a:r>
            <a:r>
              <a:rPr lang="en-US" sz="2800" dirty="0">
                <a:solidFill>
                  <a:srgbClr val="FF0000"/>
                </a:solidFill>
              </a:rPr>
              <a:t>bad:</a:t>
            </a:r>
            <a:r>
              <a:rPr lang="en-US" sz="2800" dirty="0"/>
              <a:t> weak data – what are variables?</a:t>
            </a:r>
          </a:p>
          <a:p>
            <a:pPr marL="107950" indent="0">
              <a:buNone/>
            </a:pPr>
            <a:endParaRPr lang="en-US" sz="2800" dirty="0"/>
          </a:p>
          <a:p>
            <a:pPr marL="107950" indent="0">
              <a:buNone/>
            </a:pPr>
            <a:r>
              <a:rPr lang="en-US" sz="2800" b="1" dirty="0"/>
              <a:t>Correlational</a:t>
            </a:r>
            <a:r>
              <a:rPr lang="en-US" sz="2800" dirty="0"/>
              <a:t>: </a:t>
            </a:r>
            <a:r>
              <a:rPr lang="en-US" sz="2800" dirty="0">
                <a:solidFill>
                  <a:srgbClr val="008000"/>
                </a:solidFill>
              </a:rPr>
              <a:t>good:</a:t>
            </a:r>
            <a:r>
              <a:rPr lang="en-US" sz="2800" dirty="0"/>
              <a:t> also “naturalistic”, has variables. </a:t>
            </a:r>
            <a:r>
              <a:rPr lang="en-US" sz="2800" dirty="0">
                <a:solidFill>
                  <a:srgbClr val="FF0000"/>
                </a:solidFill>
              </a:rPr>
              <a:t>bad:</a:t>
            </a:r>
            <a:r>
              <a:rPr lang="en-US" sz="2800" dirty="0"/>
              <a:t> no causality: </a:t>
            </a:r>
            <a:r>
              <a:rPr lang="en-US" sz="2800" b="1" i="1" dirty="0"/>
              <a:t>the third variable problem</a:t>
            </a:r>
            <a:r>
              <a:rPr lang="en-US" sz="2800" dirty="0"/>
              <a:t>!</a:t>
            </a:r>
          </a:p>
          <a:p>
            <a:pPr marL="107950" indent="0">
              <a:buNone/>
            </a:pPr>
            <a:endParaRPr lang="en-US" sz="2800" dirty="0"/>
          </a:p>
          <a:p>
            <a:pPr marL="107950" indent="0">
              <a:buNone/>
            </a:pPr>
            <a:r>
              <a:rPr lang="en-US" sz="2800" b="1" dirty="0"/>
              <a:t>Experimental</a:t>
            </a:r>
            <a:r>
              <a:rPr lang="en-US" sz="2800" dirty="0"/>
              <a:t>: </a:t>
            </a:r>
            <a:r>
              <a:rPr lang="en-US" sz="2800" dirty="0">
                <a:solidFill>
                  <a:srgbClr val="008000"/>
                </a:solidFill>
              </a:rPr>
              <a:t>good:</a:t>
            </a:r>
            <a:r>
              <a:rPr lang="en-US" sz="2800" dirty="0"/>
              <a:t> causal relationship between vars!  </a:t>
            </a:r>
            <a:r>
              <a:rPr lang="en-US" sz="2800" dirty="0">
                <a:solidFill>
                  <a:srgbClr val="FF0000"/>
                </a:solidFill>
              </a:rPr>
              <a:t>bad:</a:t>
            </a:r>
            <a:r>
              <a:rPr lang="en-US" sz="2800" dirty="0"/>
              <a:t> requires random assignment (impossible for many important questions), “artificial” lab studies: poor </a:t>
            </a:r>
            <a:r>
              <a:rPr lang="en-US" sz="2800" b="1" i="1" dirty="0"/>
              <a:t>external validity</a:t>
            </a:r>
          </a:p>
        </p:txBody>
      </p:sp>
    </p:spTree>
    <p:extLst>
      <p:ext uri="{BB962C8B-B14F-4D97-AF65-F5344CB8AC3E}">
        <p14:creationId xmlns:p14="http://schemas.microsoft.com/office/powerpoint/2010/main" val="387082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Real-world Scenario</a:t>
            </a:r>
          </a:p>
        </p:txBody>
      </p:sp>
      <p:sp>
        <p:nvSpPr>
          <p:cNvPr id="3" name="Content Placeholder 2"/>
          <p:cNvSpPr>
            <a:spLocks noGrp="1"/>
          </p:cNvSpPr>
          <p:nvPr>
            <p:ph idx="1"/>
          </p:nvPr>
        </p:nvSpPr>
        <p:spPr/>
        <p:txBody>
          <a:bodyPr/>
          <a:lstStyle/>
          <a:p>
            <a:pPr marL="107950" indent="0">
              <a:buNone/>
            </a:pPr>
            <a:r>
              <a:rPr lang="en-US" dirty="0"/>
              <a:t>Hypothesis: my romantic partner is cheating on me.</a:t>
            </a:r>
          </a:p>
          <a:p>
            <a:pPr marL="107950" indent="0">
              <a:buNone/>
            </a:pPr>
            <a:r>
              <a:rPr lang="en-US" dirty="0"/>
              <a:t>How do you determine if it is true or not?</a:t>
            </a:r>
          </a:p>
        </p:txBody>
      </p:sp>
    </p:spTree>
    <p:extLst>
      <p:ext uri="{BB962C8B-B14F-4D97-AF65-F5344CB8AC3E}">
        <p14:creationId xmlns:p14="http://schemas.microsoft.com/office/powerpoint/2010/main" val="2573380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in Action</a:t>
            </a:r>
          </a:p>
        </p:txBody>
      </p:sp>
      <p:sp>
        <p:nvSpPr>
          <p:cNvPr id="3" name="Content Placeholder 2"/>
          <p:cNvSpPr>
            <a:spLocks noGrp="1"/>
          </p:cNvSpPr>
          <p:nvPr>
            <p:ph idx="1"/>
          </p:nvPr>
        </p:nvSpPr>
        <p:spPr/>
        <p:txBody>
          <a:bodyPr/>
          <a:lstStyle/>
          <a:p>
            <a:pPr marL="107950" indent="0">
              <a:buNone/>
            </a:pPr>
            <a:r>
              <a:rPr lang="en-US" b="1" dirty="0"/>
              <a:t>Descriptive</a:t>
            </a:r>
            <a:r>
              <a:rPr lang="en-US" dirty="0"/>
              <a:t>: observe behavior, note who they are hanging out with, paying attention to, whether they’re acting strange / distant around me..</a:t>
            </a:r>
          </a:p>
          <a:p>
            <a:pPr marL="107950" indent="0">
              <a:buNone/>
            </a:pPr>
            <a:r>
              <a:rPr lang="en-US" b="1" dirty="0"/>
              <a:t>Correlational</a:t>
            </a:r>
            <a:r>
              <a:rPr lang="en-US" dirty="0"/>
              <a:t>: plot frequency of sex, fights, good times, bad times over time: have things changed?</a:t>
            </a:r>
          </a:p>
          <a:p>
            <a:pPr marL="107950" indent="0">
              <a:buNone/>
            </a:pPr>
            <a:r>
              <a:rPr lang="en-US" b="1" dirty="0"/>
              <a:t>Experimental</a:t>
            </a:r>
            <a:r>
              <a:rPr lang="en-US" dirty="0"/>
              <a:t>: probe them with challenging questions: “do you love those others as much as me?” – see how they react..  Get a “friend” to try to sleep with them..</a:t>
            </a:r>
          </a:p>
        </p:txBody>
      </p:sp>
    </p:spTree>
    <p:extLst>
      <p:ext uri="{BB962C8B-B14F-4D97-AF65-F5344CB8AC3E}">
        <p14:creationId xmlns:p14="http://schemas.microsoft.com/office/powerpoint/2010/main" val="4188815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the Matrix..</a:t>
            </a:r>
          </a:p>
        </p:txBody>
      </p:sp>
      <p:pic>
        <p:nvPicPr>
          <p:cNvPr id="5" name="Picture 4"/>
          <p:cNvPicPr>
            <a:picLocks noChangeAspect="1"/>
          </p:cNvPicPr>
          <p:nvPr/>
        </p:nvPicPr>
        <p:blipFill>
          <a:blip r:embed="rId2"/>
          <a:stretch>
            <a:fillRect/>
          </a:stretch>
        </p:blipFill>
        <p:spPr>
          <a:xfrm>
            <a:off x="3590925" y="3781425"/>
            <a:ext cx="5909554" cy="3255263"/>
          </a:xfrm>
          <a:prstGeom prst="rect">
            <a:avLst/>
          </a:prstGeom>
        </p:spPr>
      </p:pic>
      <p:pic>
        <p:nvPicPr>
          <p:cNvPr id="4" name="Content Placeholder 3"/>
          <p:cNvPicPr>
            <a:picLocks noGrp="1" noChangeAspect="1"/>
          </p:cNvPicPr>
          <p:nvPr>
            <p:ph idx="1"/>
          </p:nvPr>
        </p:nvPicPr>
        <p:blipFill>
          <a:blip r:embed="rId3"/>
          <a:srcRect t="8656" b="8656"/>
          <a:stretch>
            <a:fillRect/>
          </a:stretch>
        </p:blipFill>
        <p:spPr>
          <a:xfrm>
            <a:off x="503238" y="1770063"/>
            <a:ext cx="5871134" cy="3230562"/>
          </a:xfrm>
        </p:spPr>
      </p:pic>
    </p:spTree>
    <p:extLst>
      <p:ext uri="{BB962C8B-B14F-4D97-AF65-F5344CB8AC3E}">
        <p14:creationId xmlns:p14="http://schemas.microsoft.com/office/powerpoint/2010/main" val="540873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 Cons</a:t>
            </a:r>
          </a:p>
        </p:txBody>
      </p:sp>
      <p:sp>
        <p:nvSpPr>
          <p:cNvPr id="3" name="Content Placeholder 2"/>
          <p:cNvSpPr>
            <a:spLocks noGrp="1"/>
          </p:cNvSpPr>
          <p:nvPr>
            <p:ph idx="1"/>
          </p:nvPr>
        </p:nvSpPr>
        <p:spPr>
          <a:xfrm>
            <a:off x="503238" y="1647825"/>
            <a:ext cx="9067800" cy="5111750"/>
          </a:xfrm>
        </p:spPr>
        <p:txBody>
          <a:bodyPr/>
          <a:lstStyle/>
          <a:p>
            <a:pPr marL="107950" indent="0">
              <a:buNone/>
            </a:pPr>
            <a:r>
              <a:rPr lang="en-US" sz="2800" b="1" dirty="0"/>
              <a:t>Descriptive</a:t>
            </a:r>
            <a:r>
              <a:rPr lang="en-US" sz="2800" dirty="0"/>
              <a:t>: </a:t>
            </a:r>
            <a:r>
              <a:rPr lang="en-US" sz="2800" dirty="0">
                <a:solidFill>
                  <a:srgbClr val="008000"/>
                </a:solidFill>
              </a:rPr>
              <a:t>good</a:t>
            </a:r>
            <a:r>
              <a:rPr lang="en-US" sz="2800" dirty="0"/>
              <a:t>: doesn’t raise any suspicions (“naturalistic”)  </a:t>
            </a:r>
            <a:r>
              <a:rPr lang="en-US" sz="2800" dirty="0">
                <a:solidFill>
                  <a:srgbClr val="FF0000"/>
                </a:solidFill>
              </a:rPr>
              <a:t>bad:</a:t>
            </a:r>
            <a:r>
              <a:rPr lang="en-US" sz="2800" dirty="0"/>
              <a:t> not much to go on..</a:t>
            </a:r>
          </a:p>
          <a:p>
            <a:pPr marL="107950" indent="0">
              <a:buNone/>
            </a:pPr>
            <a:endParaRPr lang="en-US" sz="2800" dirty="0"/>
          </a:p>
          <a:p>
            <a:pPr marL="107950" indent="0">
              <a:buNone/>
            </a:pPr>
            <a:r>
              <a:rPr lang="en-US" sz="2800" b="1" dirty="0"/>
              <a:t>Correlational</a:t>
            </a:r>
            <a:r>
              <a:rPr lang="en-US" sz="2800" dirty="0"/>
              <a:t>: </a:t>
            </a:r>
            <a:r>
              <a:rPr lang="en-US" sz="2800" dirty="0">
                <a:solidFill>
                  <a:srgbClr val="008000"/>
                </a:solidFill>
              </a:rPr>
              <a:t>good:</a:t>
            </a:r>
            <a:r>
              <a:rPr lang="en-US" sz="2800" dirty="0"/>
              <a:t> also “naturalistic” (no suspicions), more precise understanding of data. </a:t>
            </a:r>
            <a:r>
              <a:rPr lang="en-US" sz="2800" dirty="0">
                <a:solidFill>
                  <a:srgbClr val="FF0000"/>
                </a:solidFill>
              </a:rPr>
              <a:t>bad:</a:t>
            </a:r>
            <a:r>
              <a:rPr lang="en-US" sz="2800" dirty="0"/>
              <a:t> other factors at work!  e.g., old marrieds, </a:t>
            </a:r>
            <a:r>
              <a:rPr lang="en-US" sz="2800" dirty="0" err="1"/>
              <a:t>etc</a:t>
            </a:r>
            <a:r>
              <a:rPr lang="en-US" sz="2800" dirty="0"/>
              <a:t> </a:t>
            </a:r>
            <a:r>
              <a:rPr lang="en-US" sz="2800" b="1" i="1" dirty="0"/>
              <a:t>the third variable problem</a:t>
            </a:r>
            <a:r>
              <a:rPr lang="en-US" sz="2800" dirty="0"/>
              <a:t>: correlation does not equal causation!!</a:t>
            </a:r>
          </a:p>
          <a:p>
            <a:pPr marL="107950" indent="0">
              <a:buNone/>
            </a:pPr>
            <a:endParaRPr lang="en-US" sz="2800" dirty="0"/>
          </a:p>
          <a:p>
            <a:pPr marL="107950" indent="0">
              <a:buNone/>
            </a:pPr>
            <a:r>
              <a:rPr lang="en-US" sz="2800" b="1" dirty="0"/>
              <a:t>Experimental</a:t>
            </a:r>
            <a:r>
              <a:rPr lang="en-US" sz="2800" dirty="0"/>
              <a:t>: </a:t>
            </a:r>
            <a:r>
              <a:rPr lang="en-US" sz="2800" dirty="0">
                <a:solidFill>
                  <a:srgbClr val="008000"/>
                </a:solidFill>
              </a:rPr>
              <a:t>good:</a:t>
            </a:r>
            <a:r>
              <a:rPr lang="en-US" sz="2800" dirty="0"/>
              <a:t> could catch them in the act!  </a:t>
            </a:r>
            <a:r>
              <a:rPr lang="en-US" sz="2800" dirty="0">
                <a:solidFill>
                  <a:srgbClr val="FF0000"/>
                </a:solidFill>
              </a:rPr>
              <a:t>bad:</a:t>
            </a:r>
            <a:r>
              <a:rPr lang="en-US" sz="2800" dirty="0"/>
              <a:t> create false truth!  e.g., bad questions = bad answers </a:t>
            </a:r>
            <a:r>
              <a:rPr lang="en-US" sz="2800" b="1" i="1" dirty="0"/>
              <a:t>external validity</a:t>
            </a:r>
          </a:p>
        </p:txBody>
      </p:sp>
    </p:spTree>
    <p:extLst>
      <p:ext uri="{BB962C8B-B14F-4D97-AF65-F5344CB8AC3E}">
        <p14:creationId xmlns:p14="http://schemas.microsoft.com/office/powerpoint/2010/main" val="1017072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Correlational Truth?</a:t>
            </a:r>
          </a:p>
        </p:txBody>
      </p:sp>
      <p:pic>
        <p:nvPicPr>
          <p:cNvPr id="4" name="Content Placeholder 3"/>
          <p:cNvPicPr>
            <a:picLocks noGrp="1" noChangeAspect="1"/>
          </p:cNvPicPr>
          <p:nvPr>
            <p:ph idx="1"/>
          </p:nvPr>
        </p:nvPicPr>
        <p:blipFill rotWithShape="1">
          <a:blip r:embed="rId2"/>
          <a:srcRect l="6388" r="-203"/>
          <a:stretch/>
        </p:blipFill>
        <p:spPr>
          <a:xfrm>
            <a:off x="1381125" y="1495425"/>
            <a:ext cx="7162800" cy="5453652"/>
          </a:xfrm>
        </p:spPr>
      </p:pic>
    </p:spTree>
    <p:extLst>
      <p:ext uri="{BB962C8B-B14F-4D97-AF65-F5344CB8AC3E}">
        <p14:creationId xmlns:p14="http://schemas.microsoft.com/office/powerpoint/2010/main" val="1479221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Statistics</a:t>
            </a:r>
          </a:p>
        </p:txBody>
      </p:sp>
      <p:sp>
        <p:nvSpPr>
          <p:cNvPr id="3" name="Content Placeholder 2"/>
          <p:cNvSpPr>
            <a:spLocks noGrp="1"/>
          </p:cNvSpPr>
          <p:nvPr>
            <p:ph idx="1"/>
          </p:nvPr>
        </p:nvSpPr>
        <p:spPr/>
        <p:txBody>
          <a:bodyPr/>
          <a:lstStyle/>
          <a:p>
            <a:r>
              <a:rPr lang="en-US" dirty="0"/>
              <a:t>Descriptive: mean, median, mode, std deviation</a:t>
            </a:r>
          </a:p>
          <a:p>
            <a:r>
              <a:rPr lang="en-US" dirty="0"/>
              <a:t>Correlation: scatterplots</a:t>
            </a:r>
          </a:p>
          <a:p>
            <a:r>
              <a:rPr lang="en-US" dirty="0"/>
              <a:t>Experiments: t-test, ANOVA (F)</a:t>
            </a:r>
          </a:p>
        </p:txBody>
      </p:sp>
    </p:spTree>
    <p:extLst>
      <p:ext uri="{BB962C8B-B14F-4D97-AF65-F5344CB8AC3E}">
        <p14:creationId xmlns:p14="http://schemas.microsoft.com/office/powerpoint/2010/main" val="2463340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scriptive Measures">
            <a:extLst>
              <a:ext uri="{FF2B5EF4-FFF2-40B4-BE49-F238E27FC236}">
                <a16:creationId xmlns:a16="http://schemas.microsoft.com/office/drawing/2014/main" id="{40289DCF-312D-F94F-8D1F-6894AF50A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1163788"/>
            <a:ext cx="3733800" cy="279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64FAAF-9108-E54B-B29B-2060E460E574}"/>
              </a:ext>
            </a:extLst>
          </p:cNvPr>
          <p:cNvSpPr>
            <a:spLocks noGrp="1"/>
          </p:cNvSpPr>
          <p:nvPr>
            <p:ph type="title"/>
          </p:nvPr>
        </p:nvSpPr>
        <p:spPr>
          <a:xfrm>
            <a:off x="503238" y="301626"/>
            <a:ext cx="9067800" cy="736600"/>
          </a:xfrm>
        </p:spPr>
        <p:txBody>
          <a:bodyPr/>
          <a:lstStyle/>
          <a:p>
            <a:r>
              <a:rPr lang="en-US" dirty="0"/>
              <a:t>Descriptive Statistics</a:t>
            </a:r>
          </a:p>
        </p:txBody>
      </p:sp>
      <p:sp>
        <p:nvSpPr>
          <p:cNvPr id="4" name="Rectangle 3">
            <a:extLst>
              <a:ext uri="{FF2B5EF4-FFF2-40B4-BE49-F238E27FC236}">
                <a16:creationId xmlns:a16="http://schemas.microsoft.com/office/drawing/2014/main" id="{A412E41A-B3C3-6745-8EB7-BF830F819B32}"/>
              </a:ext>
            </a:extLst>
          </p:cNvPr>
          <p:cNvSpPr/>
          <p:nvPr/>
        </p:nvSpPr>
        <p:spPr>
          <a:xfrm>
            <a:off x="4914332" y="3605063"/>
            <a:ext cx="248786" cy="352725"/>
          </a:xfrm>
          <a:prstGeom prst="rect">
            <a:avLst/>
          </a:prstGeom>
        </p:spPr>
        <p:txBody>
          <a:bodyPr wrap="none">
            <a:spAutoFit/>
          </a:bodyPr>
          <a:lstStyle/>
          <a:p>
            <a:r>
              <a:rPr lang="en-US" dirty="0">
                <a:solidFill>
                  <a:srgbClr val="000000"/>
                </a:solidFill>
                <a:latin typeface="Helvetica" pitchFamily="2" charset="0"/>
              </a:rPr>
              <a:t> </a:t>
            </a:r>
          </a:p>
        </p:txBody>
      </p:sp>
      <p:pic>
        <p:nvPicPr>
          <p:cNvPr id="6" name="Picture 5">
            <a:extLst>
              <a:ext uri="{FF2B5EF4-FFF2-40B4-BE49-F238E27FC236}">
                <a16:creationId xmlns:a16="http://schemas.microsoft.com/office/drawing/2014/main" id="{074125C3-5273-5345-9019-12BA25929D92}"/>
              </a:ext>
            </a:extLst>
          </p:cNvPr>
          <p:cNvPicPr>
            <a:picLocks noChangeAspect="1"/>
          </p:cNvPicPr>
          <p:nvPr/>
        </p:nvPicPr>
        <p:blipFill>
          <a:blip r:embed="rId3"/>
          <a:stretch>
            <a:fillRect/>
          </a:stretch>
        </p:blipFill>
        <p:spPr>
          <a:xfrm>
            <a:off x="1905775" y="3400425"/>
            <a:ext cx="6514685" cy="4036034"/>
          </a:xfrm>
          <a:prstGeom prst="rect">
            <a:avLst/>
          </a:prstGeom>
        </p:spPr>
      </p:pic>
      <p:pic>
        <p:nvPicPr>
          <p:cNvPr id="7172" name="Picture 4" descr="z-score">
            <a:extLst>
              <a:ext uri="{FF2B5EF4-FFF2-40B4-BE49-F238E27FC236}">
                <a16:creationId xmlns:a16="http://schemas.microsoft.com/office/drawing/2014/main" id="{4B11BF89-2914-9640-A47E-974FA30B0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925" y="1647825"/>
            <a:ext cx="3632200" cy="26390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FE25BDC-20C6-3949-991E-E8F154C54872}"/>
              </a:ext>
            </a:extLst>
          </p:cNvPr>
          <p:cNvSpPr txBox="1"/>
          <p:nvPr/>
        </p:nvSpPr>
        <p:spPr>
          <a:xfrm>
            <a:off x="5876925" y="1343025"/>
            <a:ext cx="3581400" cy="352725"/>
          </a:xfrm>
          <a:prstGeom prst="rect">
            <a:avLst/>
          </a:prstGeom>
          <a:noFill/>
        </p:spPr>
        <p:txBody>
          <a:bodyPr wrap="square" rtlCol="0">
            <a:spAutoFit/>
          </a:bodyPr>
          <a:lstStyle/>
          <a:p>
            <a:r>
              <a:rPr lang="en-US" dirty="0"/>
              <a:t>Standard Deviations</a:t>
            </a:r>
          </a:p>
        </p:txBody>
      </p:sp>
    </p:spTree>
    <p:extLst>
      <p:ext uri="{BB962C8B-B14F-4D97-AF65-F5344CB8AC3E}">
        <p14:creationId xmlns:p14="http://schemas.microsoft.com/office/powerpoint/2010/main" val="1340689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915C-9412-6147-A67B-2EE883CB1477}"/>
              </a:ext>
            </a:extLst>
          </p:cNvPr>
          <p:cNvSpPr>
            <a:spLocks noGrp="1"/>
          </p:cNvSpPr>
          <p:nvPr>
            <p:ph type="title"/>
          </p:nvPr>
        </p:nvSpPr>
        <p:spPr/>
        <p:txBody>
          <a:bodyPr/>
          <a:lstStyle/>
          <a:p>
            <a:r>
              <a:rPr lang="en-US" dirty="0"/>
              <a:t>Correlations: Scatterplot</a:t>
            </a:r>
          </a:p>
        </p:txBody>
      </p:sp>
      <p:pic>
        <p:nvPicPr>
          <p:cNvPr id="4" name="Content Placeholder 3" descr="OKA_F_01-07.jpg"/>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1029" r="-1029" b="34188"/>
          <a:stretch/>
        </p:blipFill>
        <p:spPr>
          <a:xfrm>
            <a:off x="771525" y="1647825"/>
            <a:ext cx="8305800" cy="5287963"/>
          </a:xfrm>
        </p:spPr>
      </p:pic>
    </p:spTree>
    <p:extLst>
      <p:ext uri="{BB962C8B-B14F-4D97-AF65-F5344CB8AC3E}">
        <p14:creationId xmlns:p14="http://schemas.microsoft.com/office/powerpoint/2010/main" val="2509618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 Causation</a:t>
            </a:r>
          </a:p>
        </p:txBody>
      </p:sp>
      <p:sp>
        <p:nvSpPr>
          <p:cNvPr id="3" name="Content Placeholder 2"/>
          <p:cNvSpPr>
            <a:spLocks noGrp="1"/>
          </p:cNvSpPr>
          <p:nvPr>
            <p:ph idx="1"/>
          </p:nvPr>
        </p:nvSpPr>
        <p:spPr/>
        <p:txBody>
          <a:bodyPr/>
          <a:lstStyle/>
          <a:p>
            <a:pPr marL="107950" indent="0">
              <a:buNone/>
            </a:pPr>
            <a:r>
              <a:rPr lang="en-US" dirty="0"/>
              <a:t>EVERYBODY gets this wrong!</a:t>
            </a:r>
          </a:p>
          <a:p>
            <a:pPr marL="107950" indent="0">
              <a:buNone/>
            </a:pPr>
            <a:endParaRPr lang="en-US" dirty="0"/>
          </a:p>
          <a:p>
            <a:pPr marL="107950" indent="0">
              <a:buNone/>
            </a:pPr>
            <a:r>
              <a:rPr lang="en-US"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hlinkClick r:id="rId2">
                  <a:extLst>
                    <a:ext uri="{A12FA001-AC4F-418D-AE19-62706E023703}">
                      <ahyp:hlinkClr xmlns:ahyp="http://schemas.microsoft.com/office/drawing/2018/hyperlinkcolor" val="tx"/>
                    </a:ext>
                  </a:extLst>
                </a:hlinkClick>
              </a:rPr>
              <a:t>http://www.tylervigen.com/</a:t>
            </a:r>
            <a:endParaRPr lang="en-US"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endParaRPr>
          </a:p>
          <a:p>
            <a:pPr marL="107950" indent="0">
              <a:buNone/>
            </a:pPr>
            <a:endParaRPr lang="en-US" dirty="0"/>
          </a:p>
        </p:txBody>
      </p:sp>
    </p:spTree>
    <p:extLst>
      <p:ext uri="{BB962C8B-B14F-4D97-AF65-F5344CB8AC3E}">
        <p14:creationId xmlns:p14="http://schemas.microsoft.com/office/powerpoint/2010/main" val="3964816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1557C-536E-EF44-9159-B882EC195054}"/>
              </a:ext>
            </a:extLst>
          </p:cNvPr>
          <p:cNvSpPr>
            <a:spLocks noGrp="1"/>
          </p:cNvSpPr>
          <p:nvPr>
            <p:ph type="title"/>
          </p:nvPr>
        </p:nvSpPr>
        <p:spPr/>
        <p:txBody>
          <a:bodyPr/>
          <a:lstStyle/>
          <a:p>
            <a:r>
              <a:rPr lang="en-US" dirty="0"/>
              <a:t>Beware of Outliers</a:t>
            </a:r>
            <a:br>
              <a:rPr lang="en-US" dirty="0"/>
            </a:br>
            <a:r>
              <a:rPr lang="en-US" dirty="0"/>
              <a:t>(super data influencers)</a:t>
            </a:r>
          </a:p>
        </p:txBody>
      </p:sp>
      <p:pic>
        <p:nvPicPr>
          <p:cNvPr id="5" name="Content Placeholder 4">
            <a:extLst>
              <a:ext uri="{FF2B5EF4-FFF2-40B4-BE49-F238E27FC236}">
                <a16:creationId xmlns:a16="http://schemas.microsoft.com/office/drawing/2014/main" id="{A2D5ED54-CB9A-524E-B0F2-71A054821158}"/>
              </a:ext>
            </a:extLst>
          </p:cNvPr>
          <p:cNvPicPr>
            <a:picLocks noGrp="1" noChangeAspect="1"/>
          </p:cNvPicPr>
          <p:nvPr>
            <p:ph idx="1"/>
          </p:nvPr>
        </p:nvPicPr>
        <p:blipFill>
          <a:blip r:embed="rId2"/>
          <a:stretch>
            <a:fillRect/>
          </a:stretch>
        </p:blipFill>
        <p:spPr>
          <a:xfrm>
            <a:off x="1609725" y="2028825"/>
            <a:ext cx="6785100" cy="4989512"/>
          </a:xfrm>
        </p:spPr>
      </p:pic>
    </p:spTree>
    <p:extLst>
      <p:ext uri="{BB962C8B-B14F-4D97-AF65-F5344CB8AC3E}">
        <p14:creationId xmlns:p14="http://schemas.microsoft.com/office/powerpoint/2010/main" val="2500584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9C5C5-1F7D-3340-B14C-CFFBC9C15D6F}"/>
              </a:ext>
            </a:extLst>
          </p:cNvPr>
          <p:cNvSpPr>
            <a:spLocks noGrp="1"/>
          </p:cNvSpPr>
          <p:nvPr>
            <p:ph type="title"/>
          </p:nvPr>
        </p:nvSpPr>
        <p:spPr/>
        <p:txBody>
          <a:bodyPr/>
          <a:lstStyle/>
          <a:p>
            <a:r>
              <a:rPr lang="en-US" dirty="0"/>
              <a:t>Neuroimaging is Correlational</a:t>
            </a:r>
            <a:br>
              <a:rPr lang="en-US" dirty="0"/>
            </a:br>
            <a:r>
              <a:rPr lang="en-US" sz="2400" dirty="0"/>
              <a:t>(Neural correlates of Romantic Love..; Acevedo et al, 2020)</a:t>
            </a:r>
            <a:endParaRPr lang="en-US" dirty="0"/>
          </a:p>
        </p:txBody>
      </p:sp>
      <p:pic>
        <p:nvPicPr>
          <p:cNvPr id="8194" name="Picture 2">
            <a:extLst>
              <a:ext uri="{FF2B5EF4-FFF2-40B4-BE49-F238E27FC236}">
                <a16:creationId xmlns:a16="http://schemas.microsoft.com/office/drawing/2014/main" id="{F88B4F56-F940-B24F-96A8-7ED22D0A4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424" y="1800225"/>
            <a:ext cx="8731428" cy="4695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5C4F29-B4C8-F942-88EA-33965A160C11}"/>
              </a:ext>
            </a:extLst>
          </p:cNvPr>
          <p:cNvSpPr txBox="1"/>
          <p:nvPr/>
        </p:nvSpPr>
        <p:spPr>
          <a:xfrm>
            <a:off x="671424" y="6556224"/>
            <a:ext cx="8610600" cy="352725"/>
          </a:xfrm>
          <a:prstGeom prst="rect">
            <a:avLst/>
          </a:prstGeom>
          <a:noFill/>
        </p:spPr>
        <p:txBody>
          <a:bodyPr wrap="square" rtlCol="0">
            <a:spAutoFit/>
          </a:bodyPr>
          <a:lstStyle/>
          <a:p>
            <a:r>
              <a:rPr lang="en-US" dirty="0"/>
              <a:t>Note the massive outlier!</a:t>
            </a:r>
          </a:p>
        </p:txBody>
      </p:sp>
    </p:spTree>
    <p:extLst>
      <p:ext uri="{BB962C8B-B14F-4D97-AF65-F5344CB8AC3E}">
        <p14:creationId xmlns:p14="http://schemas.microsoft.com/office/powerpoint/2010/main" val="446388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Experiments</a:t>
            </a:r>
          </a:p>
        </p:txBody>
      </p:sp>
      <p:sp>
        <p:nvSpPr>
          <p:cNvPr id="3" name="Content Placeholder 2"/>
          <p:cNvSpPr>
            <a:spLocks noGrp="1"/>
          </p:cNvSpPr>
          <p:nvPr>
            <p:ph idx="1"/>
          </p:nvPr>
        </p:nvSpPr>
        <p:spPr/>
        <p:txBody>
          <a:bodyPr/>
          <a:lstStyle/>
          <a:p>
            <a:pPr marL="107950" indent="0">
              <a:buNone/>
            </a:pPr>
            <a:r>
              <a:rPr lang="en-US" dirty="0"/>
              <a:t>Avoids 3</a:t>
            </a:r>
            <a:r>
              <a:rPr lang="en-US" baseline="30000" dirty="0"/>
              <a:t>rd</a:t>
            </a:r>
            <a:r>
              <a:rPr lang="en-US" dirty="0"/>
              <a:t> variable problem, determines true causal relationships!</a:t>
            </a:r>
          </a:p>
          <a:p>
            <a:r>
              <a:rPr lang="en-US" b="1" dirty="0"/>
              <a:t>Random assignment </a:t>
            </a:r>
            <a:r>
              <a:rPr lang="en-US" dirty="0"/>
              <a:t>to conditions</a:t>
            </a:r>
          </a:p>
          <a:p>
            <a:pPr lvl="1"/>
            <a:r>
              <a:rPr lang="en-US" dirty="0"/>
              <a:t>Avoids 3</a:t>
            </a:r>
            <a:r>
              <a:rPr lang="en-US" baseline="30000" dirty="0"/>
              <a:t>rd</a:t>
            </a:r>
            <a:r>
              <a:rPr lang="en-US" dirty="0"/>
              <a:t> variable of pre-existing conditions..</a:t>
            </a:r>
          </a:p>
          <a:p>
            <a:r>
              <a:rPr lang="en-US" dirty="0"/>
              <a:t>1 or more </a:t>
            </a:r>
            <a:r>
              <a:rPr lang="en-US" b="1" dirty="0"/>
              <a:t>control conditions</a:t>
            </a:r>
          </a:p>
          <a:p>
            <a:pPr lvl="1"/>
            <a:r>
              <a:rPr lang="en-US" dirty="0"/>
              <a:t>Must compare manipulation to </a:t>
            </a:r>
            <a:r>
              <a:rPr lang="en-US" i="1" dirty="0"/>
              <a:t>something</a:t>
            </a:r>
          </a:p>
          <a:p>
            <a:r>
              <a:rPr lang="en-US" dirty="0"/>
              <a:t>Control over </a:t>
            </a:r>
            <a:r>
              <a:rPr lang="en-US" b="1" dirty="0"/>
              <a:t>confounds</a:t>
            </a:r>
          </a:p>
          <a:p>
            <a:pPr lvl="1"/>
            <a:r>
              <a:rPr lang="en-US" dirty="0"/>
              <a:t>Eliminate all possible other 3</a:t>
            </a:r>
            <a:r>
              <a:rPr lang="en-US" baseline="30000" dirty="0"/>
              <a:t>rd</a:t>
            </a:r>
            <a:r>
              <a:rPr lang="en-US" dirty="0"/>
              <a:t> variables</a:t>
            </a:r>
          </a:p>
        </p:txBody>
      </p:sp>
    </p:spTree>
    <p:extLst>
      <p:ext uri="{BB962C8B-B14F-4D97-AF65-F5344CB8AC3E}">
        <p14:creationId xmlns:p14="http://schemas.microsoft.com/office/powerpoint/2010/main" val="1964883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bwMode="auto">
          <a:xfrm>
            <a:off x="4314825" y="428625"/>
            <a:ext cx="1600200" cy="1066800"/>
          </a:xfrm>
          <a:prstGeom prst="ellipse">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r>
              <a:rPr kumimoji="0" lang="en-US" sz="1800" b="0" i="0" u="none" strike="noStrike" cap="none" normalizeH="0" baseline="0" dirty="0">
                <a:ln>
                  <a:noFill/>
                </a:ln>
                <a:effectLst/>
                <a:latin typeface="Arial" pitchFamily="-111" charset="0"/>
              </a:rPr>
              <a:t>Possible</a:t>
            </a:r>
            <a:r>
              <a:rPr kumimoji="0" lang="en-US" sz="1800" b="0" i="0" u="none" strike="noStrike" cap="none" normalizeH="0" dirty="0">
                <a:ln>
                  <a:noFill/>
                </a:ln>
                <a:effectLst/>
                <a:latin typeface="Arial" pitchFamily="-111" charset="0"/>
              </a:rPr>
              <a:t> subjects</a:t>
            </a:r>
            <a:endParaRPr kumimoji="0" lang="en-US" sz="1800" b="0" i="0" u="none" strike="noStrike" cap="none" normalizeH="0" baseline="0" dirty="0">
              <a:ln>
                <a:noFill/>
              </a:ln>
              <a:effectLst/>
              <a:latin typeface="Arial" pitchFamily="-111" charset="0"/>
            </a:endParaRPr>
          </a:p>
        </p:txBody>
      </p:sp>
      <p:sp>
        <p:nvSpPr>
          <p:cNvPr id="5" name="Rectangle 4"/>
          <p:cNvSpPr/>
          <p:nvPr/>
        </p:nvSpPr>
        <p:spPr bwMode="auto">
          <a:xfrm>
            <a:off x="3819525" y="1952625"/>
            <a:ext cx="25908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r>
              <a:rPr kumimoji="0" lang="en-US" sz="1800" b="0" i="0" u="none" strike="noStrike" cap="none" normalizeH="0" baseline="0" dirty="0">
                <a:ln>
                  <a:noFill/>
                </a:ln>
                <a:effectLst/>
                <a:latin typeface="Arial" pitchFamily="-111" charset="0"/>
              </a:rPr>
              <a:t>Random assignment controls for differences</a:t>
            </a:r>
          </a:p>
        </p:txBody>
      </p:sp>
      <p:cxnSp>
        <p:nvCxnSpPr>
          <p:cNvPr id="7" name="Straight Arrow Connector 6"/>
          <p:cNvCxnSpPr>
            <a:stCxn id="5" idx="1"/>
            <a:endCxn id="8" idx="6"/>
          </p:cNvCxnSpPr>
          <p:nvPr/>
        </p:nvCxnSpPr>
        <p:spPr bwMode="auto">
          <a:xfrm flipH="1">
            <a:off x="2600325" y="2295525"/>
            <a:ext cx="1219200" cy="0"/>
          </a:xfrm>
          <a:prstGeom prst="straightConnector1">
            <a:avLst/>
          </a:prstGeom>
          <a:solidFill>
            <a:srgbClr val="00B8FF"/>
          </a:solidFill>
          <a:ln w="57150" cap="flat" cmpd="sng" algn="ctr">
            <a:solidFill>
              <a:schemeClr val="tx1"/>
            </a:solidFill>
            <a:prstDash val="solid"/>
            <a:round/>
            <a:headEnd type="none" w="med" len="med"/>
            <a:tailEnd type="arrow"/>
          </a:ln>
          <a:effectLst/>
        </p:spPr>
      </p:cxnSp>
      <p:sp>
        <p:nvSpPr>
          <p:cNvPr id="8" name="Oval 7"/>
          <p:cNvSpPr/>
          <p:nvPr/>
        </p:nvSpPr>
        <p:spPr bwMode="auto">
          <a:xfrm>
            <a:off x="466725" y="1876425"/>
            <a:ext cx="2133600" cy="8382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r>
              <a:rPr kumimoji="0" lang="en-US" sz="1600" b="0" i="0" u="none" strike="noStrike" cap="none" normalizeH="0" baseline="0" dirty="0">
                <a:ln>
                  <a:noFill/>
                </a:ln>
                <a:effectLst/>
                <a:latin typeface="Arial" pitchFamily="-111" charset="0"/>
              </a:rPr>
              <a:t>Experimental Group</a:t>
            </a:r>
          </a:p>
        </p:txBody>
      </p:sp>
      <p:sp>
        <p:nvSpPr>
          <p:cNvPr id="20" name="Oval 19"/>
          <p:cNvSpPr/>
          <p:nvPr/>
        </p:nvSpPr>
        <p:spPr bwMode="auto">
          <a:xfrm>
            <a:off x="7629525" y="1876425"/>
            <a:ext cx="2133600" cy="838200"/>
          </a:xfrm>
          <a:prstGeom prst="ellipse">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r>
              <a:rPr kumimoji="0" lang="en-US" sz="1600" b="0" i="0" u="none" strike="noStrike" cap="none" normalizeH="0" baseline="0" dirty="0">
                <a:ln>
                  <a:noFill/>
                </a:ln>
                <a:effectLst/>
                <a:latin typeface="Arial" pitchFamily="-111" charset="0"/>
              </a:rPr>
              <a:t>Control</a:t>
            </a:r>
          </a:p>
          <a:p>
            <a:pPr marL="0" marR="0" indent="0" algn="ctr"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r>
              <a:rPr kumimoji="0" lang="en-US" sz="1600" b="0" i="0" u="none" strike="noStrike" cap="none" normalizeH="0" baseline="0" dirty="0">
                <a:ln>
                  <a:noFill/>
                </a:ln>
                <a:effectLst/>
                <a:latin typeface="Arial" pitchFamily="-111" charset="0"/>
              </a:rPr>
              <a:t>Group</a:t>
            </a:r>
          </a:p>
        </p:txBody>
      </p:sp>
      <p:cxnSp>
        <p:nvCxnSpPr>
          <p:cNvPr id="23" name="Straight Arrow Connector 22"/>
          <p:cNvCxnSpPr>
            <a:stCxn id="5" idx="3"/>
            <a:endCxn id="20" idx="2"/>
          </p:cNvCxnSpPr>
          <p:nvPr/>
        </p:nvCxnSpPr>
        <p:spPr bwMode="auto">
          <a:xfrm>
            <a:off x="6410325" y="2295525"/>
            <a:ext cx="1219200" cy="0"/>
          </a:xfrm>
          <a:prstGeom prst="straightConnector1">
            <a:avLst/>
          </a:prstGeom>
          <a:solidFill>
            <a:srgbClr val="00B8FF"/>
          </a:solidFill>
          <a:ln w="57150" cap="flat" cmpd="sng" algn="ctr">
            <a:solidFill>
              <a:schemeClr val="tx1"/>
            </a:solidFill>
            <a:prstDash val="solid"/>
            <a:round/>
            <a:headEnd type="none" w="med" len="med"/>
            <a:tailEnd type="arrow"/>
          </a:ln>
          <a:effectLst/>
        </p:spPr>
      </p:cxnSp>
      <p:cxnSp>
        <p:nvCxnSpPr>
          <p:cNvPr id="27" name="Straight Arrow Connector 26"/>
          <p:cNvCxnSpPr/>
          <p:nvPr/>
        </p:nvCxnSpPr>
        <p:spPr bwMode="auto">
          <a:xfrm>
            <a:off x="5114925" y="1495425"/>
            <a:ext cx="0" cy="457200"/>
          </a:xfrm>
          <a:prstGeom prst="straightConnector1">
            <a:avLst/>
          </a:prstGeom>
          <a:solidFill>
            <a:srgbClr val="00B8FF"/>
          </a:solidFill>
          <a:ln w="57150" cap="flat" cmpd="sng" algn="ctr">
            <a:solidFill>
              <a:schemeClr val="tx1"/>
            </a:solidFill>
            <a:prstDash val="solid"/>
            <a:round/>
            <a:headEnd type="none" w="med" len="med"/>
            <a:tailEnd type="arrow"/>
          </a:ln>
          <a:effectLst/>
        </p:spPr>
      </p:cxnSp>
      <p:sp>
        <p:nvSpPr>
          <p:cNvPr id="33" name="Rectangle 32"/>
          <p:cNvSpPr/>
          <p:nvPr/>
        </p:nvSpPr>
        <p:spPr bwMode="auto">
          <a:xfrm>
            <a:off x="466725" y="3171825"/>
            <a:ext cx="20574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r>
              <a:rPr lang="en-US" dirty="0"/>
              <a:t>Study and testing conditions</a:t>
            </a:r>
            <a:endParaRPr kumimoji="0" lang="en-US" sz="1800" b="0" i="0" u="none" strike="noStrike" cap="none" normalizeH="0" baseline="0" dirty="0">
              <a:ln>
                <a:noFill/>
              </a:ln>
              <a:effectLst/>
              <a:latin typeface="Arial" pitchFamily="-111" charset="0"/>
            </a:endParaRPr>
          </a:p>
        </p:txBody>
      </p:sp>
      <p:cxnSp>
        <p:nvCxnSpPr>
          <p:cNvPr id="34" name="Straight Arrow Connector 33"/>
          <p:cNvCxnSpPr>
            <a:endCxn id="33" idx="0"/>
          </p:cNvCxnSpPr>
          <p:nvPr/>
        </p:nvCxnSpPr>
        <p:spPr bwMode="auto">
          <a:xfrm flipH="1">
            <a:off x="1495425" y="2714625"/>
            <a:ext cx="38100" cy="457200"/>
          </a:xfrm>
          <a:prstGeom prst="straightConnector1">
            <a:avLst/>
          </a:prstGeom>
          <a:solidFill>
            <a:srgbClr val="00B8FF"/>
          </a:solidFill>
          <a:ln w="57150" cap="flat" cmpd="sng" algn="ctr">
            <a:solidFill>
              <a:schemeClr val="tx1"/>
            </a:solidFill>
            <a:prstDash val="solid"/>
            <a:round/>
            <a:headEnd type="none" w="med" len="med"/>
            <a:tailEnd type="arrow"/>
          </a:ln>
          <a:effectLst/>
        </p:spPr>
      </p:cxnSp>
      <p:sp>
        <p:nvSpPr>
          <p:cNvPr id="35" name="Rectangle 34"/>
          <p:cNvSpPr/>
          <p:nvPr/>
        </p:nvSpPr>
        <p:spPr bwMode="auto">
          <a:xfrm>
            <a:off x="7629525" y="3171825"/>
            <a:ext cx="20574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r>
              <a:rPr lang="en-US" dirty="0"/>
              <a:t>Study and testing conditions</a:t>
            </a:r>
            <a:endParaRPr kumimoji="0" lang="en-US" sz="1800" b="0" i="0" u="none" strike="noStrike" cap="none" normalizeH="0" baseline="0" dirty="0">
              <a:ln>
                <a:noFill/>
              </a:ln>
              <a:effectLst/>
              <a:latin typeface="Arial" pitchFamily="-111" charset="0"/>
            </a:endParaRPr>
          </a:p>
        </p:txBody>
      </p:sp>
      <p:cxnSp>
        <p:nvCxnSpPr>
          <p:cNvPr id="36" name="Straight Arrow Connector 35"/>
          <p:cNvCxnSpPr/>
          <p:nvPr/>
        </p:nvCxnSpPr>
        <p:spPr bwMode="auto">
          <a:xfrm flipH="1">
            <a:off x="2524125" y="3552825"/>
            <a:ext cx="1219200" cy="0"/>
          </a:xfrm>
          <a:prstGeom prst="straightConnector1">
            <a:avLst/>
          </a:prstGeom>
          <a:solidFill>
            <a:srgbClr val="00B8FF"/>
          </a:solidFill>
          <a:ln w="57150" cap="flat" cmpd="sng" algn="ctr">
            <a:solidFill>
              <a:srgbClr val="FF6600"/>
            </a:solidFill>
            <a:prstDash val="solid"/>
            <a:round/>
            <a:headEnd type="none" w="med" len="med"/>
            <a:tailEnd type="arrow"/>
          </a:ln>
          <a:effectLst/>
        </p:spPr>
      </p:cxnSp>
      <p:cxnSp>
        <p:nvCxnSpPr>
          <p:cNvPr id="37" name="Straight Arrow Connector 36"/>
          <p:cNvCxnSpPr/>
          <p:nvPr/>
        </p:nvCxnSpPr>
        <p:spPr bwMode="auto">
          <a:xfrm>
            <a:off x="6410325" y="3552825"/>
            <a:ext cx="1219200" cy="0"/>
          </a:xfrm>
          <a:prstGeom prst="straightConnector1">
            <a:avLst/>
          </a:prstGeom>
          <a:solidFill>
            <a:srgbClr val="00B8FF"/>
          </a:solidFill>
          <a:ln w="57150" cap="flat" cmpd="sng" algn="ctr">
            <a:solidFill>
              <a:srgbClr val="FF6600"/>
            </a:solidFill>
            <a:prstDash val="solid"/>
            <a:round/>
            <a:headEnd type="none" w="med" len="med"/>
            <a:tailEnd type="arrow"/>
          </a:ln>
          <a:effectLst/>
        </p:spPr>
      </p:cxnSp>
      <p:cxnSp>
        <p:nvCxnSpPr>
          <p:cNvPr id="38" name="Straight Arrow Connector 37"/>
          <p:cNvCxnSpPr/>
          <p:nvPr/>
        </p:nvCxnSpPr>
        <p:spPr bwMode="auto">
          <a:xfrm>
            <a:off x="8772525" y="2714625"/>
            <a:ext cx="38100" cy="457200"/>
          </a:xfrm>
          <a:prstGeom prst="straightConnector1">
            <a:avLst/>
          </a:prstGeom>
          <a:solidFill>
            <a:srgbClr val="00B8FF"/>
          </a:solidFill>
          <a:ln w="57150" cap="flat" cmpd="sng" algn="ctr">
            <a:solidFill>
              <a:schemeClr val="tx1"/>
            </a:solidFill>
            <a:prstDash val="solid"/>
            <a:round/>
            <a:headEnd type="none" w="med" len="med"/>
            <a:tailEnd type="arrow"/>
          </a:ln>
          <a:effectLst/>
        </p:spPr>
      </p:cxnSp>
      <p:sp>
        <p:nvSpPr>
          <p:cNvPr id="39" name="TextBox 38"/>
          <p:cNvSpPr txBox="1"/>
          <p:nvPr/>
        </p:nvSpPr>
        <p:spPr>
          <a:xfrm>
            <a:off x="4040935" y="3171825"/>
            <a:ext cx="2147981" cy="876240"/>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r>
              <a:rPr lang="en-US" dirty="0"/>
              <a:t>Identical conditions</a:t>
            </a:r>
          </a:p>
          <a:p>
            <a:pPr algn="ctr"/>
            <a:r>
              <a:rPr lang="en-US" dirty="0"/>
              <a:t>control extraneous</a:t>
            </a:r>
          </a:p>
          <a:p>
            <a:pPr algn="ctr"/>
            <a:r>
              <a:rPr lang="en-US" dirty="0"/>
              <a:t>variables</a:t>
            </a:r>
          </a:p>
        </p:txBody>
      </p:sp>
      <p:sp>
        <p:nvSpPr>
          <p:cNvPr id="40" name="Isosceles Triangle 39"/>
          <p:cNvSpPr/>
          <p:nvPr/>
        </p:nvSpPr>
        <p:spPr bwMode="auto">
          <a:xfrm rot="10800000">
            <a:off x="771525" y="4314825"/>
            <a:ext cx="1447800" cy="1219200"/>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endParaRPr kumimoji="0" lang="en-US" sz="1800" b="0" i="0" u="none" strike="noStrike" cap="none" normalizeH="0" baseline="0" dirty="0">
              <a:ln>
                <a:noFill/>
              </a:ln>
              <a:effectLst/>
              <a:latin typeface="Arial" pitchFamily="-111" charset="0"/>
            </a:endParaRPr>
          </a:p>
        </p:txBody>
      </p:sp>
      <p:sp>
        <p:nvSpPr>
          <p:cNvPr id="41" name="TextBox 40"/>
          <p:cNvSpPr txBox="1"/>
          <p:nvPr/>
        </p:nvSpPr>
        <p:spPr>
          <a:xfrm>
            <a:off x="1152525" y="4391025"/>
            <a:ext cx="787445" cy="355482"/>
          </a:xfrm>
          <a:prstGeom prst="rect">
            <a:avLst/>
          </a:prstGeom>
          <a:noFill/>
        </p:spPr>
        <p:txBody>
          <a:bodyPr wrap="none" rtlCol="0">
            <a:spAutoFit/>
          </a:bodyPr>
          <a:lstStyle/>
          <a:p>
            <a:r>
              <a:rPr lang="en-US" dirty="0"/>
              <a:t>Music</a:t>
            </a:r>
          </a:p>
        </p:txBody>
      </p:sp>
      <p:cxnSp>
        <p:nvCxnSpPr>
          <p:cNvPr id="42" name="Straight Arrow Connector 41"/>
          <p:cNvCxnSpPr>
            <a:stCxn id="33" idx="2"/>
            <a:endCxn id="40" idx="3"/>
          </p:cNvCxnSpPr>
          <p:nvPr/>
        </p:nvCxnSpPr>
        <p:spPr bwMode="auto">
          <a:xfrm>
            <a:off x="1495425" y="3857625"/>
            <a:ext cx="0" cy="457200"/>
          </a:xfrm>
          <a:prstGeom prst="straightConnector1">
            <a:avLst/>
          </a:prstGeom>
          <a:solidFill>
            <a:srgbClr val="00B8FF"/>
          </a:solidFill>
          <a:ln w="57150" cap="flat" cmpd="sng" algn="ctr">
            <a:solidFill>
              <a:schemeClr val="tx1"/>
            </a:solidFill>
            <a:prstDash val="solid"/>
            <a:round/>
            <a:headEnd type="none" w="med" len="med"/>
            <a:tailEnd type="arrow"/>
          </a:ln>
          <a:effectLst/>
        </p:spPr>
      </p:cxnSp>
      <p:sp>
        <p:nvSpPr>
          <p:cNvPr id="49" name="Isosceles Triangle 48"/>
          <p:cNvSpPr/>
          <p:nvPr/>
        </p:nvSpPr>
        <p:spPr bwMode="auto">
          <a:xfrm rot="10800000">
            <a:off x="8086725" y="4314825"/>
            <a:ext cx="1447800" cy="1219200"/>
          </a:xfrm>
          <a:prstGeom prst="triangle">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endParaRPr kumimoji="0" lang="en-US" sz="1800" b="0" i="0" u="none" strike="noStrike" cap="none" normalizeH="0" baseline="0" dirty="0">
              <a:ln>
                <a:noFill/>
              </a:ln>
              <a:effectLst/>
              <a:latin typeface="Arial" pitchFamily="-111" charset="0"/>
            </a:endParaRPr>
          </a:p>
        </p:txBody>
      </p:sp>
      <p:cxnSp>
        <p:nvCxnSpPr>
          <p:cNvPr id="50" name="Straight Arrow Connector 49"/>
          <p:cNvCxnSpPr/>
          <p:nvPr/>
        </p:nvCxnSpPr>
        <p:spPr bwMode="auto">
          <a:xfrm>
            <a:off x="8772525" y="3857625"/>
            <a:ext cx="0" cy="457200"/>
          </a:xfrm>
          <a:prstGeom prst="straightConnector1">
            <a:avLst/>
          </a:prstGeom>
          <a:solidFill>
            <a:srgbClr val="00B8FF"/>
          </a:solidFill>
          <a:ln w="57150" cap="flat" cmpd="sng" algn="ctr">
            <a:solidFill>
              <a:schemeClr val="tx1"/>
            </a:solidFill>
            <a:prstDash val="solid"/>
            <a:round/>
            <a:headEnd type="none" w="med" len="med"/>
            <a:tailEnd type="arrow"/>
          </a:ln>
          <a:effectLst/>
        </p:spPr>
      </p:cxnSp>
      <p:sp>
        <p:nvSpPr>
          <p:cNvPr id="51" name="TextBox 50"/>
          <p:cNvSpPr txBox="1"/>
          <p:nvPr/>
        </p:nvSpPr>
        <p:spPr>
          <a:xfrm>
            <a:off x="8391525" y="4391025"/>
            <a:ext cx="787445" cy="615861"/>
          </a:xfrm>
          <a:prstGeom prst="rect">
            <a:avLst/>
          </a:prstGeom>
          <a:noFill/>
        </p:spPr>
        <p:txBody>
          <a:bodyPr wrap="none" rtlCol="0">
            <a:spAutoFit/>
          </a:bodyPr>
          <a:lstStyle/>
          <a:p>
            <a:pPr algn="ctr"/>
            <a:r>
              <a:rPr lang="en-US" dirty="0"/>
              <a:t>No </a:t>
            </a:r>
          </a:p>
          <a:p>
            <a:pPr algn="ctr"/>
            <a:r>
              <a:rPr lang="en-US" dirty="0"/>
              <a:t>Music</a:t>
            </a:r>
          </a:p>
        </p:txBody>
      </p:sp>
      <p:cxnSp>
        <p:nvCxnSpPr>
          <p:cNvPr id="52" name="Straight Arrow Connector 51"/>
          <p:cNvCxnSpPr/>
          <p:nvPr/>
        </p:nvCxnSpPr>
        <p:spPr bwMode="auto">
          <a:xfrm flipH="1">
            <a:off x="2524125" y="4772025"/>
            <a:ext cx="1219200" cy="0"/>
          </a:xfrm>
          <a:prstGeom prst="straightConnector1">
            <a:avLst/>
          </a:prstGeom>
          <a:solidFill>
            <a:srgbClr val="00B8FF"/>
          </a:solidFill>
          <a:ln w="57150" cap="flat" cmpd="sng" algn="ctr">
            <a:solidFill>
              <a:srgbClr val="FF6600"/>
            </a:solidFill>
            <a:prstDash val="solid"/>
            <a:round/>
            <a:headEnd type="none" w="med" len="med"/>
            <a:tailEnd type="arrow"/>
          </a:ln>
          <a:effectLst/>
        </p:spPr>
      </p:cxnSp>
      <p:cxnSp>
        <p:nvCxnSpPr>
          <p:cNvPr id="53" name="Straight Arrow Connector 52"/>
          <p:cNvCxnSpPr/>
          <p:nvPr/>
        </p:nvCxnSpPr>
        <p:spPr bwMode="auto">
          <a:xfrm>
            <a:off x="6410325" y="4772025"/>
            <a:ext cx="1219200" cy="0"/>
          </a:xfrm>
          <a:prstGeom prst="straightConnector1">
            <a:avLst/>
          </a:prstGeom>
          <a:solidFill>
            <a:srgbClr val="00B8FF"/>
          </a:solidFill>
          <a:ln w="57150" cap="flat" cmpd="sng" algn="ctr">
            <a:solidFill>
              <a:srgbClr val="FF6600"/>
            </a:solidFill>
            <a:prstDash val="solid"/>
            <a:round/>
            <a:headEnd type="none" w="med" len="med"/>
            <a:tailEnd type="arrow"/>
          </a:ln>
          <a:effectLst/>
        </p:spPr>
      </p:cxnSp>
      <p:sp>
        <p:nvSpPr>
          <p:cNvPr id="54" name="TextBox 53"/>
          <p:cNvSpPr txBox="1"/>
          <p:nvPr/>
        </p:nvSpPr>
        <p:spPr>
          <a:xfrm>
            <a:off x="3944510" y="4467225"/>
            <a:ext cx="2340830" cy="615861"/>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r>
              <a:rPr lang="en-US" dirty="0"/>
              <a:t>Independent variable</a:t>
            </a:r>
          </a:p>
          <a:p>
            <a:pPr algn="ctr"/>
            <a:r>
              <a:rPr lang="en-US" b="1" dirty="0"/>
              <a:t>(Cause)</a:t>
            </a:r>
          </a:p>
        </p:txBody>
      </p:sp>
      <p:sp>
        <p:nvSpPr>
          <p:cNvPr id="56" name="Hexagon 55"/>
          <p:cNvSpPr/>
          <p:nvPr/>
        </p:nvSpPr>
        <p:spPr bwMode="auto">
          <a:xfrm>
            <a:off x="542925" y="5534025"/>
            <a:ext cx="2057400" cy="990600"/>
          </a:xfrm>
          <a:prstGeom prst="hexagon">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r>
              <a:rPr kumimoji="0" lang="en-US" sz="1800" b="0" i="0" u="none" strike="noStrike" cap="none" normalizeH="0" baseline="0" dirty="0">
                <a:ln>
                  <a:noFill/>
                </a:ln>
                <a:effectLst/>
                <a:latin typeface="Arial" pitchFamily="-111" charset="0"/>
              </a:rPr>
              <a:t>Behavior</a:t>
            </a:r>
          </a:p>
          <a:p>
            <a:pPr marL="0" marR="0" indent="0" algn="ctr"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r>
              <a:rPr lang="en-US" dirty="0"/>
              <a:t>(test scores)</a:t>
            </a:r>
            <a:endParaRPr kumimoji="0" lang="en-US" sz="1800" b="0" i="0" u="none" strike="noStrike" cap="none" normalizeH="0" baseline="0" dirty="0">
              <a:ln>
                <a:noFill/>
              </a:ln>
              <a:effectLst/>
              <a:latin typeface="Arial" pitchFamily="-111" charset="0"/>
            </a:endParaRPr>
          </a:p>
        </p:txBody>
      </p:sp>
      <p:sp>
        <p:nvSpPr>
          <p:cNvPr id="58" name="Hexagon 57"/>
          <p:cNvSpPr/>
          <p:nvPr/>
        </p:nvSpPr>
        <p:spPr bwMode="auto">
          <a:xfrm>
            <a:off x="7705725" y="5534025"/>
            <a:ext cx="2057400" cy="990600"/>
          </a:xfrm>
          <a:prstGeom prst="hexagon">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r>
              <a:rPr kumimoji="0" lang="en-US" sz="1800" b="0" i="0" u="none" strike="noStrike" cap="none" normalizeH="0" baseline="0" dirty="0">
                <a:ln>
                  <a:noFill/>
                </a:ln>
                <a:effectLst/>
                <a:latin typeface="Arial" pitchFamily="-111" charset="0"/>
              </a:rPr>
              <a:t>Behavior</a:t>
            </a:r>
          </a:p>
          <a:p>
            <a:pPr marL="0" marR="0" indent="0" algn="ctr"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r>
              <a:rPr lang="en-US" dirty="0"/>
              <a:t>(test scores)</a:t>
            </a:r>
            <a:endParaRPr kumimoji="0" lang="en-US" sz="1800" b="0" i="0" u="none" strike="noStrike" cap="none" normalizeH="0" baseline="0" dirty="0">
              <a:ln>
                <a:noFill/>
              </a:ln>
              <a:effectLst/>
              <a:latin typeface="Arial" pitchFamily="-111" charset="0"/>
            </a:endParaRPr>
          </a:p>
        </p:txBody>
      </p:sp>
      <p:cxnSp>
        <p:nvCxnSpPr>
          <p:cNvPr id="59" name="Straight Arrow Connector 58"/>
          <p:cNvCxnSpPr/>
          <p:nvPr/>
        </p:nvCxnSpPr>
        <p:spPr bwMode="auto">
          <a:xfrm flipH="1">
            <a:off x="2600325" y="5991225"/>
            <a:ext cx="1219200" cy="0"/>
          </a:xfrm>
          <a:prstGeom prst="straightConnector1">
            <a:avLst/>
          </a:prstGeom>
          <a:solidFill>
            <a:srgbClr val="00B8FF"/>
          </a:solidFill>
          <a:ln w="57150" cap="flat" cmpd="sng" algn="ctr">
            <a:solidFill>
              <a:srgbClr val="FF6600"/>
            </a:solidFill>
            <a:prstDash val="solid"/>
            <a:round/>
            <a:headEnd type="none" w="med" len="med"/>
            <a:tailEnd type="arrow"/>
          </a:ln>
          <a:effectLst/>
        </p:spPr>
      </p:cxnSp>
      <p:cxnSp>
        <p:nvCxnSpPr>
          <p:cNvPr id="60" name="Straight Arrow Connector 59"/>
          <p:cNvCxnSpPr/>
          <p:nvPr/>
        </p:nvCxnSpPr>
        <p:spPr bwMode="auto">
          <a:xfrm>
            <a:off x="6486525" y="5991225"/>
            <a:ext cx="1219200" cy="0"/>
          </a:xfrm>
          <a:prstGeom prst="straightConnector1">
            <a:avLst/>
          </a:prstGeom>
          <a:solidFill>
            <a:srgbClr val="00B8FF"/>
          </a:solidFill>
          <a:ln w="57150" cap="flat" cmpd="sng" algn="ctr">
            <a:solidFill>
              <a:srgbClr val="FF6600"/>
            </a:solidFill>
            <a:prstDash val="solid"/>
            <a:round/>
            <a:headEnd type="none" w="med" len="med"/>
            <a:tailEnd type="arrow"/>
          </a:ln>
          <a:effectLst/>
        </p:spPr>
      </p:cxnSp>
      <p:sp>
        <p:nvSpPr>
          <p:cNvPr id="61" name="TextBox 60"/>
          <p:cNvSpPr txBox="1"/>
          <p:nvPr/>
        </p:nvSpPr>
        <p:spPr>
          <a:xfrm>
            <a:off x="4021605" y="5686425"/>
            <a:ext cx="2186641" cy="615861"/>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r>
              <a:rPr lang="en-US" dirty="0"/>
              <a:t>Dependent variable</a:t>
            </a:r>
          </a:p>
          <a:p>
            <a:pPr algn="ctr"/>
            <a:r>
              <a:rPr lang="en-US" b="1" dirty="0"/>
              <a:t>(Effect)</a:t>
            </a:r>
          </a:p>
        </p:txBody>
      </p:sp>
      <p:cxnSp>
        <p:nvCxnSpPr>
          <p:cNvPr id="74" name="Straight Arrow Connector 73"/>
          <p:cNvCxnSpPr/>
          <p:nvPr/>
        </p:nvCxnSpPr>
        <p:spPr bwMode="auto">
          <a:xfrm flipH="1" flipV="1">
            <a:off x="1457325" y="6524625"/>
            <a:ext cx="1371600" cy="304800"/>
          </a:xfrm>
          <a:prstGeom prst="straightConnector1">
            <a:avLst/>
          </a:prstGeom>
          <a:solidFill>
            <a:srgbClr val="00B8FF"/>
          </a:solidFill>
          <a:ln w="57150" cap="flat" cmpd="sng" algn="ctr">
            <a:solidFill>
              <a:srgbClr val="FF6600"/>
            </a:solidFill>
            <a:prstDash val="solid"/>
            <a:round/>
            <a:headEnd type="none" w="med" len="med"/>
            <a:tailEnd type="arrow"/>
          </a:ln>
          <a:effectLst/>
        </p:spPr>
      </p:cxnSp>
      <p:cxnSp>
        <p:nvCxnSpPr>
          <p:cNvPr id="76" name="Straight Arrow Connector 75"/>
          <p:cNvCxnSpPr/>
          <p:nvPr/>
        </p:nvCxnSpPr>
        <p:spPr bwMode="auto">
          <a:xfrm flipV="1">
            <a:off x="7477125" y="6524625"/>
            <a:ext cx="1295400" cy="304800"/>
          </a:xfrm>
          <a:prstGeom prst="straightConnector1">
            <a:avLst/>
          </a:prstGeom>
          <a:solidFill>
            <a:srgbClr val="00B8FF"/>
          </a:solidFill>
          <a:ln w="57150" cap="flat" cmpd="sng" algn="ctr">
            <a:solidFill>
              <a:srgbClr val="FF6600"/>
            </a:solidFill>
            <a:prstDash val="solid"/>
            <a:round/>
            <a:headEnd type="none" w="med" len="med"/>
            <a:tailEnd type="arrow"/>
          </a:ln>
          <a:effectLst/>
        </p:spPr>
      </p:cxnSp>
      <p:cxnSp>
        <p:nvCxnSpPr>
          <p:cNvPr id="80" name="Straight Connector 79"/>
          <p:cNvCxnSpPr/>
          <p:nvPr/>
        </p:nvCxnSpPr>
        <p:spPr bwMode="auto">
          <a:xfrm>
            <a:off x="2828925" y="6829425"/>
            <a:ext cx="1066800" cy="0"/>
          </a:xfrm>
          <a:prstGeom prst="line">
            <a:avLst/>
          </a:prstGeom>
          <a:solidFill>
            <a:srgbClr val="00B8FF"/>
          </a:solidFill>
          <a:ln w="57150" cap="flat" cmpd="sng" algn="ctr">
            <a:solidFill>
              <a:srgbClr val="FF6600"/>
            </a:solidFill>
            <a:prstDash val="solid"/>
            <a:round/>
            <a:headEnd type="none" w="med" len="med"/>
            <a:tailEnd type="none" w="med" len="med"/>
          </a:ln>
          <a:effectLst/>
        </p:spPr>
      </p:cxnSp>
      <p:sp>
        <p:nvSpPr>
          <p:cNvPr id="83" name="TextBox 82"/>
          <p:cNvSpPr txBox="1"/>
          <p:nvPr/>
        </p:nvSpPr>
        <p:spPr>
          <a:xfrm>
            <a:off x="3940396" y="6600825"/>
            <a:ext cx="2349058" cy="35548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r>
              <a:rPr lang="en-US" dirty="0"/>
              <a:t>Is there a difference?</a:t>
            </a:r>
            <a:endParaRPr lang="en-US" b="1" dirty="0"/>
          </a:p>
        </p:txBody>
      </p:sp>
      <p:cxnSp>
        <p:nvCxnSpPr>
          <p:cNvPr id="84" name="Straight Connector 83"/>
          <p:cNvCxnSpPr/>
          <p:nvPr/>
        </p:nvCxnSpPr>
        <p:spPr bwMode="auto">
          <a:xfrm>
            <a:off x="6410325" y="6829425"/>
            <a:ext cx="1066800" cy="0"/>
          </a:xfrm>
          <a:prstGeom prst="line">
            <a:avLst/>
          </a:prstGeom>
          <a:solidFill>
            <a:srgbClr val="00B8FF"/>
          </a:solidFill>
          <a:ln w="57150" cap="flat" cmpd="sng" algn="ctr">
            <a:solidFill>
              <a:srgbClr val="FF6600"/>
            </a:solidFill>
            <a:prstDash val="solid"/>
            <a:round/>
            <a:headEnd type="none" w="med" len="med"/>
            <a:tailEnd type="none" w="med" len="med"/>
          </a:ln>
          <a:effectLst/>
        </p:spPr>
      </p:cxnSp>
    </p:spTree>
    <p:extLst>
      <p:ext uri="{BB962C8B-B14F-4D97-AF65-F5344CB8AC3E}">
        <p14:creationId xmlns:p14="http://schemas.microsoft.com/office/powerpoint/2010/main" val="2244124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Descartes: Cogito Ergo Sum</a:t>
            </a:r>
          </a:p>
        </p:txBody>
      </p:sp>
      <p:sp>
        <p:nvSpPr>
          <p:cNvPr id="3" name="Content Placeholder 2"/>
          <p:cNvSpPr>
            <a:spLocks noGrp="1"/>
          </p:cNvSpPr>
          <p:nvPr>
            <p:ph idx="1"/>
          </p:nvPr>
        </p:nvSpPr>
        <p:spPr>
          <a:xfrm>
            <a:off x="503238" y="1788969"/>
            <a:ext cx="4459287" cy="5059362"/>
          </a:xfrm>
        </p:spPr>
        <p:txBody>
          <a:bodyPr/>
          <a:lstStyle/>
          <a:p>
            <a:pPr marL="107950" indent="0">
              <a:buNone/>
            </a:pPr>
            <a:r>
              <a:rPr lang="en-US" dirty="0"/>
              <a:t>I think, therefore I am</a:t>
            </a:r>
          </a:p>
          <a:p>
            <a:pPr marL="107950" indent="0">
              <a:buNone/>
            </a:pPr>
            <a:endParaRPr lang="en-US" sz="800" dirty="0"/>
          </a:p>
          <a:p>
            <a:pPr marL="107950" indent="0">
              <a:buNone/>
            </a:pPr>
            <a:r>
              <a:rPr lang="en-US" dirty="0"/>
              <a:t>Subjective cognition is </a:t>
            </a:r>
            <a:r>
              <a:rPr lang="en-US" b="1" dirty="0"/>
              <a:t>primary</a:t>
            </a:r>
            <a:endParaRPr lang="en-US" dirty="0"/>
          </a:p>
          <a:p>
            <a:pPr marL="107950" indent="0">
              <a:buNone/>
            </a:pPr>
            <a:endParaRPr lang="en-US" sz="800" dirty="0"/>
          </a:p>
          <a:p>
            <a:pPr marL="107950" indent="0">
              <a:buNone/>
            </a:pPr>
            <a:r>
              <a:rPr lang="en-US" dirty="0"/>
              <a:t>Solipsism: subjective cognition </a:t>
            </a:r>
            <a:r>
              <a:rPr lang="en-US" b="1" dirty="0"/>
              <a:t>is all there is!</a:t>
            </a:r>
          </a:p>
          <a:p>
            <a:pPr marL="107950" indent="0">
              <a:buNone/>
            </a:pPr>
            <a:endParaRPr lang="en-US" sz="800" b="1" dirty="0"/>
          </a:p>
          <a:p>
            <a:pPr marL="107950" indent="0">
              <a:buNone/>
            </a:pPr>
            <a:r>
              <a:rPr lang="en-US" b="1" dirty="0"/>
              <a:t>Dualism</a:t>
            </a:r>
            <a:r>
              <a:rPr lang="en-US" dirty="0"/>
              <a:t>: mind is </a:t>
            </a:r>
            <a:r>
              <a:rPr lang="en-US" i="1" dirty="0"/>
              <a:t>separate</a:t>
            </a:r>
            <a:r>
              <a:rPr lang="en-US" dirty="0"/>
              <a:t> from brain</a:t>
            </a:r>
          </a:p>
        </p:txBody>
      </p:sp>
      <p:pic>
        <p:nvPicPr>
          <p:cNvPr id="4" name="Shape 97"/>
          <p:cNvPicPr preferRelativeResize="0"/>
          <p:nvPr/>
        </p:nvPicPr>
        <p:blipFill>
          <a:blip r:embed="rId2">
            <a:alphaModFix/>
          </a:blip>
          <a:stretch>
            <a:fillRect/>
          </a:stretch>
        </p:blipFill>
        <p:spPr>
          <a:xfrm>
            <a:off x="5025881" y="1724025"/>
            <a:ext cx="4787386" cy="3505200"/>
          </a:xfrm>
          <a:prstGeom prst="rect">
            <a:avLst/>
          </a:prstGeom>
          <a:noFill/>
          <a:ln>
            <a:noFill/>
          </a:ln>
        </p:spPr>
      </p:pic>
    </p:spTree>
    <p:extLst>
      <p:ext uri="{BB962C8B-B14F-4D97-AF65-F5344CB8AC3E}">
        <p14:creationId xmlns:p14="http://schemas.microsoft.com/office/powerpoint/2010/main" val="1344844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Design</a:t>
            </a:r>
          </a:p>
        </p:txBody>
      </p:sp>
      <p:sp>
        <p:nvSpPr>
          <p:cNvPr id="3" name="Content Placeholder 2"/>
          <p:cNvSpPr>
            <a:spLocks noGrp="1"/>
          </p:cNvSpPr>
          <p:nvPr>
            <p:ph idx="1"/>
          </p:nvPr>
        </p:nvSpPr>
        <p:spPr/>
        <p:txBody>
          <a:bodyPr/>
          <a:lstStyle/>
          <a:p>
            <a:pPr marL="107950" indent="0">
              <a:buNone/>
            </a:pPr>
            <a:r>
              <a:rPr lang="en-US" b="1" dirty="0"/>
              <a:t>Independent</a:t>
            </a:r>
            <a:r>
              <a:rPr lang="en-US" dirty="0"/>
              <a:t> variable: manipulated, cause</a:t>
            </a:r>
          </a:p>
          <a:p>
            <a:pPr lvl="1"/>
            <a:r>
              <a:rPr lang="en-US" dirty="0"/>
              <a:t>e.g., does coffee improve learning?</a:t>
            </a:r>
          </a:p>
          <a:p>
            <a:pPr lvl="1"/>
            <a:r>
              <a:rPr lang="en-US" dirty="0"/>
              <a:t>it’s the (amount of) coffee!</a:t>
            </a:r>
          </a:p>
          <a:p>
            <a:pPr marL="107950" indent="0">
              <a:buNone/>
            </a:pPr>
            <a:endParaRPr lang="en-US" b="1" dirty="0"/>
          </a:p>
          <a:p>
            <a:pPr marL="107950" indent="0">
              <a:buNone/>
            </a:pPr>
            <a:r>
              <a:rPr lang="en-US" b="1" dirty="0"/>
              <a:t>Dependent</a:t>
            </a:r>
            <a:r>
              <a:rPr lang="en-US" dirty="0"/>
              <a:t> variable: measured, effect</a:t>
            </a:r>
          </a:p>
          <a:p>
            <a:pPr lvl="1"/>
            <a:r>
              <a:rPr lang="en-US" dirty="0"/>
              <a:t>measure of learning: post test – pre test</a:t>
            </a:r>
          </a:p>
          <a:p>
            <a:pPr marL="107950" indent="0">
              <a:buNone/>
            </a:pPr>
            <a:endParaRPr lang="en-US" dirty="0"/>
          </a:p>
        </p:txBody>
      </p:sp>
    </p:spTree>
    <p:extLst>
      <p:ext uri="{BB962C8B-B14F-4D97-AF65-F5344CB8AC3E}">
        <p14:creationId xmlns:p14="http://schemas.microsoft.com/office/powerpoint/2010/main" val="1972532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Inferential Statistics</a:t>
            </a:r>
          </a:p>
        </p:txBody>
      </p:sp>
      <p:sp>
        <p:nvSpPr>
          <p:cNvPr id="3" name="Content Placeholder 2"/>
          <p:cNvSpPr>
            <a:spLocks noGrp="1"/>
          </p:cNvSpPr>
          <p:nvPr>
            <p:ph idx="1"/>
          </p:nvPr>
        </p:nvSpPr>
        <p:spPr/>
        <p:txBody>
          <a:bodyPr/>
          <a:lstStyle/>
          <a:p>
            <a:pPr marL="107950" indent="0">
              <a:buNone/>
            </a:pPr>
            <a:r>
              <a:rPr lang="en-US" dirty="0"/>
              <a:t>Is observed difference </a:t>
            </a:r>
            <a:r>
              <a:rPr lang="en-US" i="1" dirty="0"/>
              <a:t>unlikely</a:t>
            </a:r>
            <a:r>
              <a:rPr lang="en-US" dirty="0"/>
              <a:t> to be due to chance?</a:t>
            </a:r>
          </a:p>
          <a:p>
            <a:pPr marL="107950" indent="0">
              <a:buNone/>
            </a:pPr>
            <a:r>
              <a:rPr lang="en-US" dirty="0"/>
              <a:t>e.g., drug A is more effective than B, </a:t>
            </a:r>
            <a:r>
              <a:rPr lang="en-US" b="1" i="1" dirty="0"/>
              <a:t>p &lt; .05</a:t>
            </a:r>
            <a:r>
              <a:rPr lang="en-US" dirty="0"/>
              <a:t> that this is due to chance in the random sample I happened to encounter in my study.</a:t>
            </a:r>
          </a:p>
          <a:p>
            <a:pPr marL="107950" indent="0">
              <a:buNone/>
            </a:pPr>
            <a:r>
              <a:rPr lang="en-US" b="1" dirty="0"/>
              <a:t>t-Test</a:t>
            </a:r>
            <a:r>
              <a:rPr lang="en-US" dirty="0"/>
              <a:t>: developed to test </a:t>
            </a:r>
            <a:r>
              <a:rPr lang="en-US" dirty="0" err="1"/>
              <a:t>Guiness</a:t>
            </a:r>
            <a:r>
              <a:rPr lang="en-US" dirty="0"/>
              <a:t> beer!</a:t>
            </a:r>
          </a:p>
          <a:p>
            <a:pPr marL="107950" indent="0">
              <a:buNone/>
            </a:pPr>
            <a:r>
              <a:rPr lang="en-US" b="1" dirty="0"/>
              <a:t>F-Test, ANOVA</a:t>
            </a:r>
            <a:r>
              <a:rPr lang="en-US" dirty="0"/>
              <a:t>: multiple factors</a:t>
            </a:r>
          </a:p>
          <a:p>
            <a:pPr marL="107950" indent="0">
              <a:buNone/>
            </a:pPr>
            <a:r>
              <a:rPr lang="en-US" b="1" dirty="0"/>
              <a:t>GLM</a:t>
            </a:r>
            <a:r>
              <a:rPr lang="en-US" dirty="0"/>
              <a:t>: generalized linear model – works for everything!</a:t>
            </a:r>
          </a:p>
        </p:txBody>
      </p:sp>
    </p:spTree>
    <p:extLst>
      <p:ext uri="{BB962C8B-B14F-4D97-AF65-F5344CB8AC3E}">
        <p14:creationId xmlns:p14="http://schemas.microsoft.com/office/powerpoint/2010/main" val="2236651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9BC15-9BB6-F349-BA3E-605792941704}"/>
              </a:ext>
            </a:extLst>
          </p:cNvPr>
          <p:cNvSpPr>
            <a:spLocks noGrp="1"/>
          </p:cNvSpPr>
          <p:nvPr>
            <p:ph type="title"/>
          </p:nvPr>
        </p:nvSpPr>
        <p:spPr>
          <a:xfrm>
            <a:off x="503238" y="301626"/>
            <a:ext cx="9067800" cy="889000"/>
          </a:xfrm>
        </p:spPr>
        <p:txBody>
          <a:bodyPr/>
          <a:lstStyle/>
          <a:p>
            <a:r>
              <a:rPr lang="en-US" dirty="0"/>
              <a:t>Causal Neuroscience</a:t>
            </a:r>
          </a:p>
        </p:txBody>
      </p:sp>
      <p:sp>
        <p:nvSpPr>
          <p:cNvPr id="3" name="Content Placeholder 2">
            <a:extLst>
              <a:ext uri="{FF2B5EF4-FFF2-40B4-BE49-F238E27FC236}">
                <a16:creationId xmlns:a16="http://schemas.microsoft.com/office/drawing/2014/main" id="{0F247785-79EF-3D49-B8D5-FF42C959A5C4}"/>
              </a:ext>
            </a:extLst>
          </p:cNvPr>
          <p:cNvSpPr>
            <a:spLocks noGrp="1"/>
          </p:cNvSpPr>
          <p:nvPr>
            <p:ph idx="1"/>
          </p:nvPr>
        </p:nvSpPr>
        <p:spPr>
          <a:xfrm>
            <a:off x="5257800" y="1526020"/>
            <a:ext cx="4313238" cy="4989512"/>
          </a:xfrm>
        </p:spPr>
        <p:txBody>
          <a:bodyPr/>
          <a:lstStyle/>
          <a:p>
            <a:pPr marL="107950" indent="0">
              <a:buNone/>
            </a:pPr>
            <a:r>
              <a:rPr lang="en-US" dirty="0"/>
              <a:t>Transcranial Magnetic Stimulation: TMS</a:t>
            </a:r>
          </a:p>
          <a:p>
            <a:pPr marL="107950" indent="0">
              <a:buNone/>
            </a:pPr>
            <a:r>
              <a:rPr lang="en-US" dirty="0">
                <a:solidFill>
                  <a:srgbClr val="92D050"/>
                </a:solidFill>
              </a:rPr>
              <a:t>Good</a:t>
            </a:r>
            <a:r>
              <a:rPr lang="en-US" dirty="0"/>
              <a:t>: causally affects brain function (“temporary lesion”)</a:t>
            </a:r>
          </a:p>
          <a:p>
            <a:pPr marL="107950" indent="0">
              <a:buNone/>
            </a:pPr>
            <a:r>
              <a:rPr lang="en-US" dirty="0">
                <a:solidFill>
                  <a:srgbClr val="FF0000"/>
                </a:solidFill>
              </a:rPr>
              <a:t>Bad</a:t>
            </a:r>
            <a:r>
              <a:rPr lang="en-US" dirty="0"/>
              <a:t>: artificial brain stimulation / inhibition – not simple lesion – introduces new activity</a:t>
            </a:r>
          </a:p>
        </p:txBody>
      </p:sp>
      <p:pic>
        <p:nvPicPr>
          <p:cNvPr id="9218" name="Picture 2" descr="Transcranial Magnetic Stimulation for Depression - Review of the Evidence">
            <a:extLst>
              <a:ext uri="{FF2B5EF4-FFF2-40B4-BE49-F238E27FC236}">
                <a16:creationId xmlns:a16="http://schemas.microsoft.com/office/drawing/2014/main" id="{0C4E166B-E7E3-A147-B2EB-A7BD3BBBC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522845"/>
            <a:ext cx="4876800" cy="5541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511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9BC15-9BB6-F349-BA3E-605792941704}"/>
              </a:ext>
            </a:extLst>
          </p:cNvPr>
          <p:cNvSpPr>
            <a:spLocks noGrp="1"/>
          </p:cNvSpPr>
          <p:nvPr>
            <p:ph type="title"/>
          </p:nvPr>
        </p:nvSpPr>
        <p:spPr>
          <a:xfrm>
            <a:off x="503238" y="301625"/>
            <a:ext cx="9067800" cy="1117599"/>
          </a:xfrm>
        </p:spPr>
        <p:txBody>
          <a:bodyPr/>
          <a:lstStyle/>
          <a:p>
            <a:r>
              <a:rPr lang="en-US" dirty="0"/>
              <a:t>Optogenetics: Cell-specific Excitation / Inhibition</a:t>
            </a:r>
          </a:p>
        </p:txBody>
      </p:sp>
      <p:pic>
        <p:nvPicPr>
          <p:cNvPr id="11266" name="Picture 2" descr="Addgene: Optogenetics Guide">
            <a:extLst>
              <a:ext uri="{FF2B5EF4-FFF2-40B4-BE49-F238E27FC236}">
                <a16:creationId xmlns:a16="http://schemas.microsoft.com/office/drawing/2014/main" id="{70B8524B-3F83-3440-B16C-4DBE4DEBE9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8" y="1927225"/>
            <a:ext cx="9525000" cy="20066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n Optogenetics, Buttons for Neural Switchboards - The New York Times">
            <a:extLst>
              <a:ext uri="{FF2B5EF4-FFF2-40B4-BE49-F238E27FC236}">
                <a16:creationId xmlns:a16="http://schemas.microsoft.com/office/drawing/2014/main" id="{3E137C97-5084-074B-BD10-2A8D2BC2A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525" y="3933825"/>
            <a:ext cx="57150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371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Damned Lies..</a:t>
            </a:r>
          </a:p>
        </p:txBody>
      </p:sp>
      <p:pic>
        <p:nvPicPr>
          <p:cNvPr id="5" name="Content Placeholder 4" descr="Screen Shot 2015-01-20 at 2.46.02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344" b="-1495"/>
          <a:stretch/>
        </p:blipFill>
        <p:spPr>
          <a:xfrm>
            <a:off x="466725" y="1647825"/>
            <a:ext cx="9067800" cy="3174809"/>
          </a:xfrm>
        </p:spPr>
      </p:pic>
      <p:sp>
        <p:nvSpPr>
          <p:cNvPr id="6" name="TextBox 5"/>
          <p:cNvSpPr txBox="1"/>
          <p:nvPr/>
        </p:nvSpPr>
        <p:spPr>
          <a:xfrm>
            <a:off x="542925" y="5457825"/>
            <a:ext cx="8991600" cy="443198"/>
          </a:xfrm>
          <a:prstGeom prst="rect">
            <a:avLst/>
          </a:prstGeom>
          <a:noFill/>
        </p:spPr>
        <p:txBody>
          <a:bodyPr wrap="square" rtlCol="0">
            <a:spAutoFit/>
          </a:bodyPr>
          <a:lstStyle/>
          <a:p>
            <a:r>
              <a:rPr lang="en-US" sz="2400" dirty="0"/>
              <a:t>Beware of percentages!  100% of nothing is still.. Nothing!</a:t>
            </a:r>
          </a:p>
        </p:txBody>
      </p:sp>
    </p:spTree>
    <p:extLst>
      <p:ext uri="{BB962C8B-B14F-4D97-AF65-F5344CB8AC3E}">
        <p14:creationId xmlns:p14="http://schemas.microsoft.com/office/powerpoint/2010/main" val="42531163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What is Replication Crisis? | Popular Science">
            <a:extLst>
              <a:ext uri="{FF2B5EF4-FFF2-40B4-BE49-F238E27FC236}">
                <a16:creationId xmlns:a16="http://schemas.microsoft.com/office/drawing/2014/main" id="{774A6BB1-D92B-EB4C-85C0-AF5EFB95A83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1138" y="352425"/>
            <a:ext cx="9652000" cy="5994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33EB03-6B4C-244D-B245-D3CF8265EB9F}"/>
              </a:ext>
            </a:extLst>
          </p:cNvPr>
          <p:cNvSpPr txBox="1"/>
          <p:nvPr/>
        </p:nvSpPr>
        <p:spPr>
          <a:xfrm>
            <a:off x="211138" y="6524625"/>
            <a:ext cx="9652000" cy="902427"/>
          </a:xfrm>
          <a:prstGeom prst="rect">
            <a:avLst/>
          </a:prstGeom>
          <a:noFill/>
        </p:spPr>
        <p:txBody>
          <a:bodyPr wrap="square" rtlCol="0">
            <a:spAutoFit/>
          </a:bodyPr>
          <a:lstStyle/>
          <a:p>
            <a:r>
              <a:rPr lang="en-US" sz="2800" dirty="0"/>
              <a:t>Many biases in favor of positive results, against negative:   p &lt; .05 is more like p &lt; 0.5 is due to chance</a:t>
            </a:r>
          </a:p>
        </p:txBody>
      </p:sp>
    </p:spTree>
    <p:extLst>
      <p:ext uri="{BB962C8B-B14F-4D97-AF65-F5344CB8AC3E}">
        <p14:creationId xmlns:p14="http://schemas.microsoft.com/office/powerpoint/2010/main" val="3201496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Thinking!</a:t>
            </a:r>
          </a:p>
        </p:txBody>
      </p:sp>
      <p:sp>
        <p:nvSpPr>
          <p:cNvPr id="3" name="Content Placeholder 2"/>
          <p:cNvSpPr>
            <a:spLocks noGrp="1"/>
          </p:cNvSpPr>
          <p:nvPr>
            <p:ph idx="1"/>
          </p:nvPr>
        </p:nvSpPr>
        <p:spPr/>
        <p:txBody>
          <a:bodyPr/>
          <a:lstStyle/>
          <a:p>
            <a:r>
              <a:rPr lang="en-US" dirty="0"/>
              <a:t>Be aware of your biases, and their biases</a:t>
            </a:r>
          </a:p>
          <a:p>
            <a:r>
              <a:rPr lang="en-US" dirty="0"/>
              <a:t>Look carefully at the data – the actual data, not just summary stats, graphs, </a:t>
            </a:r>
            <a:r>
              <a:rPr lang="en-US" dirty="0" err="1"/>
              <a:t>etc</a:t>
            </a:r>
            <a:endParaRPr lang="en-US" dirty="0"/>
          </a:p>
          <a:p>
            <a:r>
              <a:rPr lang="en-US" dirty="0"/>
              <a:t>Correlation !</a:t>
            </a:r>
            <a:r>
              <a:rPr lang="en-US"/>
              <a:t>= causation</a:t>
            </a:r>
          </a:p>
          <a:p>
            <a:pPr marL="107950" indent="0">
              <a:buNone/>
            </a:pPr>
            <a:endParaRPr lang="en-US"/>
          </a:p>
        </p:txBody>
      </p:sp>
    </p:spTree>
    <p:extLst>
      <p:ext uri="{BB962C8B-B14F-4D97-AF65-F5344CB8AC3E}">
        <p14:creationId xmlns:p14="http://schemas.microsoft.com/office/powerpoint/2010/main" val="2738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noFill/>
        </p:spPr>
        <p:txBody>
          <a:bodyPr/>
          <a:lstStyle/>
          <a:p>
            <a:r>
              <a:rPr lang="en-US" dirty="0">
                <a:latin typeface="Helvetica" charset="0"/>
                <a:ea typeface="ＭＳ Ｐゴシック" charset="0"/>
                <a:cs typeface="ＭＳ Ｐゴシック" charset="0"/>
              </a:rPr>
              <a:t>Human Subjects Protections</a:t>
            </a:r>
          </a:p>
        </p:txBody>
      </p:sp>
      <p:sp>
        <p:nvSpPr>
          <p:cNvPr id="86019" name="Rectangle 3"/>
          <p:cNvSpPr>
            <a:spLocks noGrp="1" noChangeArrowheads="1"/>
          </p:cNvSpPr>
          <p:nvPr>
            <p:ph type="body" idx="1"/>
          </p:nvPr>
        </p:nvSpPr>
        <p:spPr>
          <a:noFill/>
        </p:spPr>
        <p:txBody>
          <a:bodyPr/>
          <a:lstStyle/>
          <a:p>
            <a:pPr marL="576262" lvl="1" indent="0">
              <a:buSzPct val="70000"/>
              <a:buNone/>
            </a:pPr>
            <a:r>
              <a:rPr lang="en-US" dirty="0">
                <a:latin typeface="Helvetica" charset="0"/>
                <a:ea typeface="ＭＳ Ｐゴシック" charset="0"/>
              </a:rPr>
              <a:t>get permission from ethics committee </a:t>
            </a:r>
          </a:p>
          <a:p>
            <a:pPr marL="576262" lvl="1" indent="0">
              <a:buSzPct val="70000"/>
              <a:buNone/>
            </a:pPr>
            <a:r>
              <a:rPr lang="en-US" dirty="0">
                <a:latin typeface="Helvetica" charset="0"/>
                <a:ea typeface="ＭＳ Ｐゴシック" charset="0"/>
              </a:rPr>
              <a:t>informed consent</a:t>
            </a:r>
          </a:p>
          <a:p>
            <a:pPr lvl="2">
              <a:buClr>
                <a:schemeClr val="accent2"/>
              </a:buClr>
              <a:buSzPct val="70000"/>
              <a:buFont typeface="Wingdings 2" charset="0"/>
              <a:buChar char="¿"/>
            </a:pPr>
            <a:r>
              <a:rPr lang="en-US" dirty="0">
                <a:latin typeface="Helvetica" charset="0"/>
                <a:ea typeface="ＭＳ Ｐゴシック" charset="0"/>
              </a:rPr>
              <a:t>right to terminate at any time</a:t>
            </a:r>
          </a:p>
          <a:p>
            <a:pPr lvl="2">
              <a:buClr>
                <a:schemeClr val="accent2"/>
              </a:buClr>
              <a:buSzPct val="70000"/>
              <a:buFont typeface="Wingdings 2" charset="0"/>
              <a:buChar char="¿"/>
            </a:pPr>
            <a:r>
              <a:rPr lang="en-US" dirty="0">
                <a:latin typeface="Helvetica" charset="0"/>
                <a:ea typeface="ＭＳ Ｐゴシック" charset="0"/>
              </a:rPr>
              <a:t>legal age (18)</a:t>
            </a:r>
          </a:p>
          <a:p>
            <a:pPr lvl="2">
              <a:buClr>
                <a:schemeClr val="accent2"/>
              </a:buClr>
              <a:buSzPct val="70000"/>
              <a:buFont typeface="Wingdings 2" charset="0"/>
              <a:buChar char="¿"/>
            </a:pPr>
            <a:r>
              <a:rPr lang="en-US" dirty="0">
                <a:latin typeface="Helvetica" charset="0"/>
                <a:ea typeface="ＭＳ Ｐゴシック" charset="0"/>
              </a:rPr>
              <a:t>procedures/risks</a:t>
            </a:r>
          </a:p>
          <a:p>
            <a:pPr lvl="2">
              <a:buClr>
                <a:schemeClr val="accent2"/>
              </a:buClr>
              <a:buSzPct val="70000"/>
              <a:buFont typeface="Wingdings 2" charset="0"/>
              <a:buChar char="¿"/>
            </a:pPr>
            <a:r>
              <a:rPr lang="en-US" dirty="0">
                <a:latin typeface="Helvetica" charset="0"/>
                <a:ea typeface="ＭＳ Ｐゴシック" charset="0"/>
              </a:rPr>
              <a:t>confidentiality</a:t>
            </a:r>
          </a:p>
          <a:p>
            <a:pPr marL="576262" lvl="1" indent="0">
              <a:buSzPct val="70000"/>
              <a:buNone/>
            </a:pPr>
            <a:r>
              <a:rPr lang="en-US" dirty="0">
                <a:latin typeface="Helvetica" charset="0"/>
                <a:ea typeface="ＭＳ Ｐゴシック" charset="0"/>
              </a:rPr>
              <a:t>debrief</a:t>
            </a:r>
          </a:p>
          <a:p>
            <a:pPr lvl="1">
              <a:buSzPct val="70000"/>
              <a:buFont typeface="Monotype Sorts" charset="0"/>
              <a:buNone/>
            </a:pPr>
            <a:r>
              <a:rPr lang="en-US" dirty="0">
                <a:latin typeface="Helvetica" charset="0"/>
                <a:ea typeface="ＭＳ Ｐゴシック" charset="0"/>
              </a:rPr>
              <a:t>(IF risk, weigh risk/benefit ratio.)</a:t>
            </a:r>
          </a:p>
        </p:txBody>
      </p:sp>
    </p:spTree>
    <p:extLst>
      <p:ext uri="{BB962C8B-B14F-4D97-AF65-F5344CB8AC3E}">
        <p14:creationId xmlns:p14="http://schemas.microsoft.com/office/powerpoint/2010/main" val="39062578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noFill/>
        </p:spPr>
        <p:txBody>
          <a:bodyPr/>
          <a:lstStyle/>
          <a:p>
            <a:r>
              <a:rPr lang="en-US" dirty="0">
                <a:latin typeface="Helvetica" charset="0"/>
                <a:ea typeface="ＭＳ Ｐゴシック" charset="0"/>
                <a:cs typeface="ＭＳ Ｐゴシック" charset="0"/>
              </a:rPr>
              <a:t>Animal Subjects Protections</a:t>
            </a:r>
          </a:p>
        </p:txBody>
      </p:sp>
      <p:sp>
        <p:nvSpPr>
          <p:cNvPr id="90116" name="Rectangle 3"/>
          <p:cNvSpPr>
            <a:spLocks noGrp="1" noChangeArrowheads="1"/>
          </p:cNvSpPr>
          <p:nvPr>
            <p:ph type="body" idx="1"/>
          </p:nvPr>
        </p:nvSpPr>
        <p:spPr>
          <a:noFill/>
        </p:spPr>
        <p:txBody>
          <a:bodyPr/>
          <a:lstStyle/>
          <a:p>
            <a:pPr marL="576262" lvl="1" indent="0">
              <a:buSzPct val="70000"/>
              <a:buNone/>
            </a:pPr>
            <a:r>
              <a:rPr lang="en-US" dirty="0">
                <a:latin typeface="Helvetica" charset="0"/>
                <a:ea typeface="ＭＳ Ｐゴシック" charset="0"/>
              </a:rPr>
              <a:t>must get permission from ethics committee</a:t>
            </a:r>
            <a:endParaRPr lang="en-US" dirty="0">
              <a:latin typeface="Book Antiqua" charset="0"/>
              <a:ea typeface="ＭＳ Ｐゴシック" charset="0"/>
            </a:endParaRPr>
          </a:p>
          <a:p>
            <a:pPr marL="576262" lvl="1" indent="0">
              <a:buSzPct val="70000"/>
              <a:buNone/>
            </a:pPr>
            <a:r>
              <a:rPr lang="en-US" dirty="0">
                <a:latin typeface="Helvetica" charset="0"/>
                <a:ea typeface="ＭＳ Ｐゴシック" charset="0"/>
              </a:rPr>
              <a:t>comfort, health, humane treatment</a:t>
            </a:r>
          </a:p>
          <a:p>
            <a:pPr lvl="1">
              <a:buSzPct val="70000"/>
              <a:buFont typeface="Wingdings" charset="0"/>
              <a:buNone/>
            </a:pPr>
            <a:endParaRPr lang="en-US" dirty="0">
              <a:latin typeface="Helvetica" charset="0"/>
              <a:ea typeface="ＭＳ Ｐゴシック" charset="0"/>
            </a:endParaRPr>
          </a:p>
        </p:txBody>
      </p:sp>
      <p:sp>
        <p:nvSpPr>
          <p:cNvPr id="90117" name="Text Box 6"/>
          <p:cNvSpPr txBox="1">
            <a:spLocks noChangeArrowheads="1"/>
          </p:cNvSpPr>
          <p:nvPr/>
        </p:nvSpPr>
        <p:spPr bwMode="auto">
          <a:xfrm>
            <a:off x="2771299" y="4201583"/>
            <a:ext cx="4534853" cy="4526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100794" tIns="50397" rIns="100794" bIns="50397">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endParaRPr lang="en-US"/>
          </a:p>
        </p:txBody>
      </p:sp>
      <p:pic>
        <p:nvPicPr>
          <p:cNvPr id="6147" name="Picture 3" descr="Science Source - White Lab Rats in a Maze">
            <a:extLst>
              <a:ext uri="{FF2B5EF4-FFF2-40B4-BE49-F238E27FC236}">
                <a16:creationId xmlns:a16="http://schemas.microsoft.com/office/drawing/2014/main" id="{451D59D1-7128-B94A-A014-D5C4047DA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925" y="2961380"/>
            <a:ext cx="6029325" cy="4039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682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803E-8486-664F-B6C9-92117E5B107E}"/>
              </a:ext>
            </a:extLst>
          </p:cNvPr>
          <p:cNvSpPr>
            <a:spLocks noGrp="1"/>
          </p:cNvSpPr>
          <p:nvPr>
            <p:ph type="title"/>
          </p:nvPr>
        </p:nvSpPr>
        <p:spPr/>
        <p:txBody>
          <a:bodyPr/>
          <a:lstStyle/>
          <a:p>
            <a:r>
              <a:rPr lang="en-US" dirty="0"/>
              <a:t>Subjective / Objective Perspectives</a:t>
            </a:r>
          </a:p>
        </p:txBody>
      </p:sp>
      <p:sp>
        <p:nvSpPr>
          <p:cNvPr id="3" name="Content Placeholder 2">
            <a:extLst>
              <a:ext uri="{FF2B5EF4-FFF2-40B4-BE49-F238E27FC236}">
                <a16:creationId xmlns:a16="http://schemas.microsoft.com/office/drawing/2014/main" id="{849690AE-0E34-B741-88F8-7D78831FD6C4}"/>
              </a:ext>
            </a:extLst>
          </p:cNvPr>
          <p:cNvSpPr>
            <a:spLocks noGrp="1"/>
          </p:cNvSpPr>
          <p:nvPr>
            <p:ph idx="1"/>
          </p:nvPr>
        </p:nvSpPr>
        <p:spPr>
          <a:xfrm>
            <a:off x="503238" y="1563688"/>
            <a:ext cx="9067800" cy="5195887"/>
          </a:xfrm>
        </p:spPr>
        <p:txBody>
          <a:bodyPr/>
          <a:lstStyle/>
          <a:p>
            <a:pPr marL="107950" indent="0">
              <a:buNone/>
            </a:pPr>
            <a:r>
              <a:rPr lang="en-US" sz="2800" dirty="0"/>
              <a:t>Perspective dualism: there are 2 fundamental perspectives of the world: subjective vs. objective.</a:t>
            </a:r>
          </a:p>
          <a:p>
            <a:pPr marL="107950" indent="0">
              <a:buNone/>
            </a:pPr>
            <a:r>
              <a:rPr lang="en-US" sz="2800" dirty="0"/>
              <a:t>Each individual has unique subjective experience, due to properties of brain, trajectory through space &amp; time.</a:t>
            </a:r>
          </a:p>
          <a:p>
            <a:pPr marL="107950" indent="0">
              <a:buNone/>
            </a:pPr>
            <a:r>
              <a:rPr lang="en-US" sz="2800" dirty="0"/>
              <a:t>But through that experience, we can construct a sense of the objective world out there, from which I can see myself “third person”, like everyone else.</a:t>
            </a:r>
          </a:p>
          <a:p>
            <a:pPr marL="107950" indent="0">
              <a:buNone/>
            </a:pPr>
            <a:r>
              <a:rPr lang="en-US" sz="2800" dirty="0"/>
              <a:t>This objective perspective is </a:t>
            </a:r>
            <a:r>
              <a:rPr lang="en-US" sz="2800" i="1" dirty="0"/>
              <a:t>consistent</a:t>
            </a:r>
            <a:r>
              <a:rPr lang="en-US" sz="2800" dirty="0"/>
              <a:t> with everything I’ve experienced, and makes sense to me.</a:t>
            </a:r>
          </a:p>
          <a:p>
            <a:pPr marL="107950" indent="0">
              <a:buNone/>
            </a:pPr>
            <a:r>
              <a:rPr lang="en-US" sz="2800" dirty="0"/>
              <a:t>In particular, my own subjective experience makes sense in terms of my objective knowledge of the brain.</a:t>
            </a:r>
          </a:p>
        </p:txBody>
      </p:sp>
    </p:spTree>
    <p:extLst>
      <p:ext uri="{BB962C8B-B14F-4D97-AF65-F5344CB8AC3E}">
        <p14:creationId xmlns:p14="http://schemas.microsoft.com/office/powerpoint/2010/main" val="2980888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5AE33-8563-B543-8691-A6F20FB6057D}"/>
              </a:ext>
            </a:extLst>
          </p:cNvPr>
          <p:cNvSpPr>
            <a:spLocks noGrp="1"/>
          </p:cNvSpPr>
          <p:nvPr>
            <p:ph type="title"/>
          </p:nvPr>
        </p:nvSpPr>
        <p:spPr/>
        <p:txBody>
          <a:bodyPr/>
          <a:lstStyle/>
          <a:p>
            <a:r>
              <a:rPr lang="en-US" dirty="0"/>
              <a:t>Simulation Hypothesis</a:t>
            </a:r>
          </a:p>
        </p:txBody>
      </p:sp>
      <p:sp>
        <p:nvSpPr>
          <p:cNvPr id="3" name="Content Placeholder 2">
            <a:extLst>
              <a:ext uri="{FF2B5EF4-FFF2-40B4-BE49-F238E27FC236}">
                <a16:creationId xmlns:a16="http://schemas.microsoft.com/office/drawing/2014/main" id="{2773AF86-6386-6E4B-844E-951CAF776B8A}"/>
              </a:ext>
            </a:extLst>
          </p:cNvPr>
          <p:cNvSpPr>
            <a:spLocks noGrp="1"/>
          </p:cNvSpPr>
          <p:nvPr>
            <p:ph idx="1"/>
          </p:nvPr>
        </p:nvSpPr>
        <p:spPr/>
        <p:txBody>
          <a:bodyPr/>
          <a:lstStyle/>
          <a:p>
            <a:pPr marL="107950" indent="0">
              <a:buNone/>
            </a:pPr>
            <a:r>
              <a:rPr lang="en-US" sz="2400" dirty="0"/>
              <a:t>Arguments for:</a:t>
            </a:r>
          </a:p>
          <a:p>
            <a:pPr marL="107950" indent="0">
              <a:buNone/>
            </a:pPr>
            <a:r>
              <a:rPr lang="en-US" sz="2400" dirty="0"/>
              <a:t>- Bostrom, Musk, et al: Technology will get so much better (if we survive), will have simulations indistinguishable from reality.  So many of these would be possible, odds are we’re in one..</a:t>
            </a:r>
          </a:p>
          <a:p>
            <a:pPr marL="107950" indent="0">
              <a:buNone/>
            </a:pPr>
            <a:r>
              <a:rPr lang="en-US" sz="2400" dirty="0"/>
              <a:t>Arguments against:</a:t>
            </a:r>
          </a:p>
          <a:p>
            <a:pPr marL="107950" indent="0">
              <a:buNone/>
            </a:pPr>
            <a:r>
              <a:rPr lang="en-US" sz="2400" dirty="0"/>
              <a:t>- Carroll: Self-contradiction: we most likely live in “bottom level” of simulated realities, where such simulations are not possible.. </a:t>
            </a:r>
          </a:p>
          <a:p>
            <a:pPr marL="107950" indent="0">
              <a:buNone/>
            </a:pPr>
            <a:r>
              <a:rPr lang="en-US" sz="2400" dirty="0"/>
              <a:t>- </a:t>
            </a:r>
            <a:r>
              <a:rPr lang="en-US" sz="2400" dirty="0" err="1"/>
              <a:t>Poundstone</a:t>
            </a:r>
            <a:r>
              <a:rPr lang="en-US" sz="2400" dirty="0"/>
              <a:t>: Time contradiction: Why is our simulation of a time when we don’t have sub-simulations?</a:t>
            </a:r>
          </a:p>
          <a:p>
            <a:pPr marL="107950" indent="0">
              <a:buNone/>
            </a:pPr>
            <a:r>
              <a:rPr lang="en-US" sz="2400" dirty="0"/>
              <a:t>- Kipping: Bayesian math says odds of reality &gt; .5:</a:t>
            </a:r>
          </a:p>
          <a:p>
            <a:pPr marL="107950" indent="0">
              <a:buNone/>
            </a:pPr>
            <a:r>
              <a:rPr lang="en-US" sz="2400" dirty="0">
                <a:solidFill>
                  <a:schemeClr val="tx1"/>
                </a:solidFill>
                <a:hlinkClick r:id="rId2">
                  <a:extLst>
                    <a:ext uri="{A12FA001-AC4F-418D-AE19-62706E023703}">
                      <ahyp:hlinkClr xmlns:ahyp="http://schemas.microsoft.com/office/drawing/2018/hyperlinkcolor" val="tx"/>
                    </a:ext>
                  </a:extLst>
                </a:hlinkClick>
              </a:rPr>
              <a:t>https://www.youtube.com/watch?v=HA5YuwvJkpQ</a:t>
            </a:r>
            <a:endParaRPr lang="en-US" sz="2400" dirty="0">
              <a:solidFill>
                <a:schemeClr val="tx1"/>
              </a:solidFill>
            </a:endParaRPr>
          </a:p>
          <a:p>
            <a:pPr marL="107950" indent="0">
              <a:buNone/>
            </a:pPr>
            <a:endParaRPr lang="en-US" dirty="0"/>
          </a:p>
        </p:txBody>
      </p:sp>
    </p:spTree>
    <p:extLst>
      <p:ext uri="{BB962C8B-B14F-4D97-AF65-F5344CB8AC3E}">
        <p14:creationId xmlns:p14="http://schemas.microsoft.com/office/powerpoint/2010/main" val="3933358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F5374-B0C4-C545-A51F-ED3B71908E83}"/>
              </a:ext>
            </a:extLst>
          </p:cNvPr>
          <p:cNvSpPr>
            <a:spLocks noGrp="1"/>
          </p:cNvSpPr>
          <p:nvPr>
            <p:ph type="title"/>
          </p:nvPr>
        </p:nvSpPr>
        <p:spPr>
          <a:xfrm>
            <a:off x="503238" y="301626"/>
            <a:ext cx="9067800" cy="965200"/>
          </a:xfrm>
        </p:spPr>
        <p:txBody>
          <a:bodyPr/>
          <a:lstStyle/>
          <a:p>
            <a:r>
              <a:rPr lang="en-US" sz="3600" dirty="0"/>
              <a:t>My Take: Too Hard to Keep Story Straight</a:t>
            </a:r>
          </a:p>
        </p:txBody>
      </p:sp>
      <p:sp>
        <p:nvSpPr>
          <p:cNvPr id="3" name="Content Placeholder 2">
            <a:extLst>
              <a:ext uri="{FF2B5EF4-FFF2-40B4-BE49-F238E27FC236}">
                <a16:creationId xmlns:a16="http://schemas.microsoft.com/office/drawing/2014/main" id="{8AE264D2-27E6-5B47-8434-1E17AA777BB8}"/>
              </a:ext>
            </a:extLst>
          </p:cNvPr>
          <p:cNvSpPr>
            <a:spLocks noGrp="1"/>
          </p:cNvSpPr>
          <p:nvPr>
            <p:ph idx="1"/>
          </p:nvPr>
        </p:nvSpPr>
        <p:spPr>
          <a:xfrm>
            <a:off x="503238" y="1419225"/>
            <a:ext cx="9067800" cy="5340350"/>
          </a:xfrm>
        </p:spPr>
        <p:txBody>
          <a:bodyPr/>
          <a:lstStyle/>
          <a:p>
            <a:pPr marL="107950" indent="0">
              <a:buNone/>
            </a:pPr>
            <a:r>
              <a:rPr lang="en-US" sz="2000" dirty="0"/>
              <a:t>Everyone assumes you can just get by with simulating an individual’s perception, which is </a:t>
            </a:r>
            <a:r>
              <a:rPr lang="en-US" sz="2000" dirty="0" err="1"/>
              <a:t>waaaaaay</a:t>
            </a:r>
            <a:r>
              <a:rPr lang="en-US" sz="2000" dirty="0"/>
              <a:t> simpler than simulating entire universe -- if you have to simulate the universe, then it takes at least a universe... Who cares!?</a:t>
            </a:r>
          </a:p>
          <a:p>
            <a:pPr marL="107950" indent="0">
              <a:buNone/>
            </a:pPr>
            <a:r>
              <a:rPr lang="en-US" sz="2000" dirty="0"/>
              <a:t>But how many shortcuts can you actually take, without creating such a contradictory mess, that it would be obvious?</a:t>
            </a:r>
          </a:p>
          <a:p>
            <a:pPr marL="107950" indent="0">
              <a:buNone/>
            </a:pPr>
            <a:r>
              <a:rPr lang="en-US" sz="2000" dirty="0"/>
              <a:t>They assume you could just rewrite memories for every mistake, but that assumes a very naïve modular form of memory – isolated little flashbacks like in movies: in fact memory is a massively interwoven network and trying to alter just one part would be very difficult.</a:t>
            </a:r>
          </a:p>
          <a:p>
            <a:pPr marL="107950" indent="0">
              <a:buNone/>
            </a:pPr>
            <a:r>
              <a:rPr lang="en-US" sz="2000" dirty="0"/>
              <a:t>And I can go to a library (i.e., the internet) and randomly lookup millions of sources of data, that all tell a consistent story at some level.  This story includes the results of experiments that depend on geological and celestial events going back millions and billions of years.  Science, and physics, is constantly working.</a:t>
            </a:r>
          </a:p>
          <a:p>
            <a:pPr marL="107950" indent="0">
              <a:buNone/>
            </a:pPr>
            <a:r>
              <a:rPr lang="en-US" sz="2000" dirty="0"/>
              <a:t>Getting all that right, without actually just running the universe itself, seems incredibly, incredibly hard.  With no real point – even if someone could, why would they?  The universe is likely infinite, so just go explore more of it.</a:t>
            </a:r>
          </a:p>
        </p:txBody>
      </p:sp>
    </p:spTree>
    <p:extLst>
      <p:ext uri="{BB962C8B-B14F-4D97-AF65-F5344CB8AC3E}">
        <p14:creationId xmlns:p14="http://schemas.microsoft.com/office/powerpoint/2010/main" val="2380760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The Science of Building and Maintaining Credibility: Building Consensus –  Rus' ¢2 on Leadership">
            <a:extLst>
              <a:ext uri="{FF2B5EF4-FFF2-40B4-BE49-F238E27FC236}">
                <a16:creationId xmlns:a16="http://schemas.microsoft.com/office/drawing/2014/main" id="{F112BDA0-B89E-5141-8752-422BA134D13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3774" y="200025"/>
            <a:ext cx="9173605" cy="7086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552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731B6-ACD7-4543-BD70-D0927261F4C2}"/>
              </a:ext>
            </a:extLst>
          </p:cNvPr>
          <p:cNvSpPr>
            <a:spLocks noGrp="1"/>
          </p:cNvSpPr>
          <p:nvPr>
            <p:ph type="title"/>
          </p:nvPr>
        </p:nvSpPr>
        <p:spPr/>
        <p:txBody>
          <a:bodyPr/>
          <a:lstStyle/>
          <a:p>
            <a:r>
              <a:rPr lang="en-US" dirty="0"/>
              <a:t>Reproducibility = Consensus</a:t>
            </a:r>
          </a:p>
        </p:txBody>
      </p:sp>
      <p:pic>
        <p:nvPicPr>
          <p:cNvPr id="14338" name="Picture 2" descr="Copycats in science: The role of replication">
            <a:extLst>
              <a:ext uri="{FF2B5EF4-FFF2-40B4-BE49-F238E27FC236}">
                <a16:creationId xmlns:a16="http://schemas.microsoft.com/office/drawing/2014/main" id="{11AAE066-5AB4-6144-BC7A-58881DE28EB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4325" y="1739391"/>
            <a:ext cx="5080000" cy="31496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Repeatability vs. Reproducibility | Technology Networks">
            <a:extLst>
              <a:ext uri="{FF2B5EF4-FFF2-40B4-BE49-F238E27FC236}">
                <a16:creationId xmlns:a16="http://schemas.microsoft.com/office/drawing/2014/main" id="{829EE248-7709-2F4C-8404-EFC996E2AA20}"/>
              </a:ext>
            </a:extLst>
          </p:cNvPr>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4352925" y="4233291"/>
            <a:ext cx="5724525" cy="3205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026910"/>
      </p:ext>
    </p:extLst>
  </p:cSld>
  <p:clrMapOvr>
    <a:masterClrMapping/>
  </p:clrMapOvr>
</p:sld>
</file>

<file path=ppt/theme/theme1.xml><?xml version="1.0" encoding="utf-8"?>
<a:theme xmlns:a="http://schemas.openxmlformats.org/drawingml/2006/main" name="ror_std_emerbrai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ror_std_emerbrain.potx</Template>
  <TotalTime>6146</TotalTime>
  <Words>1927</Words>
  <Application>Microsoft Macintosh PowerPoint</Application>
  <PresentationFormat>Custom</PresentationFormat>
  <Paragraphs>240</Paragraphs>
  <Slides>48</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Arial</vt:lpstr>
      <vt:lpstr>Book Antiqua</vt:lpstr>
      <vt:lpstr>Calibri</vt:lpstr>
      <vt:lpstr>Courier New</vt:lpstr>
      <vt:lpstr>Helvetica</vt:lpstr>
      <vt:lpstr>Helvetica Neue</vt:lpstr>
      <vt:lpstr>Monotype Sorts</vt:lpstr>
      <vt:lpstr>Symbol</vt:lpstr>
      <vt:lpstr>Times New Roman</vt:lpstr>
      <vt:lpstr>Wingdings</vt:lpstr>
      <vt:lpstr>Wingdings 2</vt:lpstr>
      <vt:lpstr>ror_std_emerbrain</vt:lpstr>
      <vt:lpstr>The Science of Psychology &amp; Neuroscience</vt:lpstr>
      <vt:lpstr>Overview</vt:lpstr>
      <vt:lpstr>Enter the Matrix..</vt:lpstr>
      <vt:lpstr>Descartes: Cogito Ergo Sum</vt:lpstr>
      <vt:lpstr>Subjective / Objective Perspectives</vt:lpstr>
      <vt:lpstr>Simulation Hypothesis</vt:lpstr>
      <vt:lpstr>My Take: Too Hard to Keep Story Straight</vt:lpstr>
      <vt:lpstr>PowerPoint Presentation</vt:lpstr>
      <vt:lpstr>Reproducibility = Consensus</vt:lpstr>
      <vt:lpstr>The Scientific Method</vt:lpstr>
      <vt:lpstr>The Scientific Method: Critique</vt:lpstr>
      <vt:lpstr>Consistency (of pudding*..)</vt:lpstr>
      <vt:lpstr>Summary: Science is Hard, Imperfect</vt:lpstr>
      <vt:lpstr>No Harm in Trying: The History of Psychology</vt:lpstr>
      <vt:lpstr>Ancient Greek Philosophy</vt:lpstr>
      <vt:lpstr>Rationalism vs. Empiricism</vt:lpstr>
      <vt:lpstr>Hey, How about some Data!</vt:lpstr>
      <vt:lpstr>Hey, How about some  Objective Data!  (1913-1950’s)</vt:lpstr>
      <vt:lpstr>Cognitive Counter-Revolution (1960’s)</vt:lpstr>
      <vt:lpstr>Mind as Computer</vt:lpstr>
      <vt:lpstr>Enter the Brain..</vt:lpstr>
      <vt:lpstr>Neural Networks (Rumelhart &amp; McClelland, Hinton)</vt:lpstr>
      <vt:lpstr>It took a while, but..</vt:lpstr>
      <vt:lpstr>Paradigm Trends</vt:lpstr>
      <vt:lpstr>Other Historical Trends</vt:lpstr>
      <vt:lpstr>Crazy Science vs. Sane Science</vt:lpstr>
      <vt:lpstr>Scientific Methods</vt:lpstr>
      <vt:lpstr>Real-world Scenario</vt:lpstr>
      <vt:lpstr>Methods in Action</vt:lpstr>
      <vt:lpstr>Pros / Cons</vt:lpstr>
      <vt:lpstr>Correlational Truth?</vt:lpstr>
      <vt:lpstr>Statistics</vt:lpstr>
      <vt:lpstr>Descriptive Statistics</vt:lpstr>
      <vt:lpstr>Correlations: Scatterplot</vt:lpstr>
      <vt:lpstr>Correlation != Causation</vt:lpstr>
      <vt:lpstr>Beware of Outliers (super data influencers)</vt:lpstr>
      <vt:lpstr>Neuroimaging is Correlational (Neural correlates of Romantic Love..; Acevedo et al, 2020)</vt:lpstr>
      <vt:lpstr>True Experiments</vt:lpstr>
      <vt:lpstr>PowerPoint Presentation</vt:lpstr>
      <vt:lpstr>Experimental Design</vt:lpstr>
      <vt:lpstr>Inferential Statistics</vt:lpstr>
      <vt:lpstr>Causal Neuroscience</vt:lpstr>
      <vt:lpstr>Optogenetics: Cell-specific Excitation / Inhibition</vt:lpstr>
      <vt:lpstr>Damned Lies..</vt:lpstr>
      <vt:lpstr>PowerPoint Presentation</vt:lpstr>
      <vt:lpstr>Critical Thinking!</vt:lpstr>
      <vt:lpstr>Human Subjects Protections</vt:lpstr>
      <vt:lpstr>Animal Subjects Protections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Representations and Embodied Agents: Prefrontal Cortex and Basal Ganglia Contributions</dc:title>
  <dc:creator>Randall O'Reilly</dc:creator>
  <cp:lastModifiedBy>Randall O'Reilly</cp:lastModifiedBy>
  <cp:revision>110</cp:revision>
  <dcterms:created xsi:type="dcterms:W3CDTF">2009-03-18T06:10:11Z</dcterms:created>
  <dcterms:modified xsi:type="dcterms:W3CDTF">2020-10-12T12:07:39Z</dcterms:modified>
</cp:coreProperties>
</file>